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charts/chart6.xml" ContentType="application/vnd.openxmlformats-officedocument.drawingml.chart+xml"/>
  <Override PartName="/ppt/drawings/drawing6.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666" r:id="rId2"/>
    <p:sldId id="511" r:id="rId3"/>
    <p:sldId id="676" r:id="rId4"/>
    <p:sldId id="670" r:id="rId5"/>
    <p:sldId id="671" r:id="rId6"/>
    <p:sldId id="669" r:id="rId7"/>
    <p:sldId id="672" r:id="rId8"/>
    <p:sldId id="673" r:id="rId9"/>
    <p:sldId id="675"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8383"/>
    <a:srgbClr val="3E3E3E"/>
    <a:srgbClr val="8BB63F"/>
    <a:srgbClr val="DEFF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59" autoAdjust="0"/>
    <p:restoredTop sz="94660"/>
  </p:normalViewPr>
  <p:slideViewPr>
    <p:cSldViewPr snapToObjects="1">
      <p:cViewPr>
        <p:scale>
          <a:sx n="150" d="100"/>
          <a:sy n="150" d="100"/>
        </p:scale>
        <p:origin x="-1056" y="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32"/>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 Id="rId2"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 Id="rId2"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 Id="rId2"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 Id="rId2" Type="http://schemas.openxmlformats.org/officeDocument/2006/relationships/chartUserShapes" Target="../drawings/drawing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3">
                  <a:lumMod val="20000"/>
                  <a:lumOff val="80000"/>
                </a:schemeClr>
              </a:solidFill>
            </c:spPr>
          </c:dPt>
          <c:dPt>
            <c:idx val="1"/>
            <c:bubble3D val="0"/>
            <c:spPr>
              <a:solidFill>
                <a:schemeClr val="accent3">
                  <a:lumMod val="60000"/>
                  <a:lumOff val="40000"/>
                </a:schemeClr>
              </a:solidFill>
            </c:spPr>
          </c:dPt>
          <c:dPt>
            <c:idx val="2"/>
            <c:bubble3D val="0"/>
            <c:spPr>
              <a:solidFill>
                <a:schemeClr val="accent3">
                  <a:lumMod val="75000"/>
                </a:schemeClr>
              </a:solidFill>
            </c:spPr>
          </c:dPt>
          <c:dPt>
            <c:idx val="3"/>
            <c:bubble3D val="0"/>
            <c:spPr>
              <a:solidFill>
                <a:schemeClr val="accent3">
                  <a:lumMod val="20000"/>
                  <a:lumOff val="80000"/>
                </a:schemeClr>
              </a:solidFill>
            </c:spPr>
          </c:dPt>
          <c:dPt>
            <c:idx val="4"/>
            <c:bubble3D val="0"/>
            <c:spPr>
              <a:solidFill>
                <a:schemeClr val="accent3">
                  <a:lumMod val="40000"/>
                  <a:lumOff val="60000"/>
                </a:schemeClr>
              </a:solidFill>
            </c:spPr>
          </c:dPt>
          <c:cat>
            <c:strRef>
              <c:f>Sheet1!$A$2:$A$6</c:f>
              <c:strCache>
                <c:ptCount val="4"/>
                <c:pt idx="0">
                  <c:v>1st Qtr</c:v>
                </c:pt>
                <c:pt idx="1">
                  <c:v>2nd Qtr</c:v>
                </c:pt>
                <c:pt idx="2">
                  <c:v>3rd Qtr</c:v>
                </c:pt>
                <c:pt idx="3">
                  <c:v>4th Qtr</c:v>
                </c:pt>
              </c:strCache>
            </c:strRef>
          </c:cat>
          <c:val>
            <c:numRef>
              <c:f>Sheet1!$B$2:$B$6</c:f>
              <c:numCache>
                <c:formatCode>General</c:formatCode>
                <c:ptCount val="5"/>
                <c:pt idx="0">
                  <c:v>20.0</c:v>
                </c:pt>
                <c:pt idx="1">
                  <c:v>20.0</c:v>
                </c:pt>
                <c:pt idx="2">
                  <c:v>20.0</c:v>
                </c:pt>
                <c:pt idx="3">
                  <c:v>20.0</c:v>
                </c:pt>
                <c:pt idx="4">
                  <c:v>20.0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Sales</c:v>
                </c:pt>
              </c:strCache>
            </c:strRef>
          </c:tx>
          <c:spPr>
            <a:solidFill>
              <a:srgbClr val="D9D9D9"/>
            </a:solidFill>
          </c:spPr>
          <c:dPt>
            <c:idx val="0"/>
            <c:bubble3D val="0"/>
            <c:spPr>
              <a:solidFill>
                <a:schemeClr val="accent3">
                  <a:lumMod val="60000"/>
                  <a:lumOff val="40000"/>
                </a:schemeClr>
              </a:solidFill>
            </c:spPr>
          </c:dPt>
          <c:dPt>
            <c:idx val="1"/>
            <c:bubble3D val="0"/>
          </c:dPt>
          <c:dPt>
            <c:idx val="2"/>
            <c:bubble3D val="0"/>
          </c:dPt>
          <c:dPt>
            <c:idx val="3"/>
            <c:bubble3D val="0"/>
          </c:dPt>
          <c:dPt>
            <c:idx val="4"/>
            <c:bubble3D val="0"/>
          </c:dPt>
          <c:cat>
            <c:strRef>
              <c:f>Sheet1!$A$2:$A$6</c:f>
              <c:strCache>
                <c:ptCount val="4"/>
                <c:pt idx="0">
                  <c:v>1st Qtr</c:v>
                </c:pt>
                <c:pt idx="1">
                  <c:v>2nd Qtr</c:v>
                </c:pt>
                <c:pt idx="2">
                  <c:v>3rd Qtr</c:v>
                </c:pt>
                <c:pt idx="3">
                  <c:v>4th Qtr</c:v>
                </c:pt>
              </c:strCache>
            </c:strRef>
          </c:cat>
          <c:val>
            <c:numRef>
              <c:f>Sheet1!$B$2:$B$6</c:f>
              <c:numCache>
                <c:formatCode>General</c:formatCode>
                <c:ptCount val="5"/>
                <c:pt idx="0">
                  <c:v>20.0</c:v>
                </c:pt>
                <c:pt idx="1">
                  <c:v>20.0</c:v>
                </c:pt>
                <c:pt idx="2">
                  <c:v>20.0</c:v>
                </c:pt>
                <c:pt idx="3">
                  <c:v>20.0</c:v>
                </c:pt>
                <c:pt idx="4">
                  <c:v>20.0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Sales</c:v>
                </c:pt>
              </c:strCache>
            </c:strRef>
          </c:tx>
          <c:spPr>
            <a:solidFill>
              <a:srgbClr val="D9D9D9"/>
            </a:solidFill>
          </c:spPr>
          <c:dPt>
            <c:idx val="0"/>
            <c:bubble3D val="0"/>
          </c:dPt>
          <c:dPt>
            <c:idx val="1"/>
            <c:bubble3D val="0"/>
            <c:spPr>
              <a:solidFill>
                <a:schemeClr val="accent3">
                  <a:lumMod val="60000"/>
                  <a:lumOff val="40000"/>
                </a:schemeClr>
              </a:solidFill>
            </c:spPr>
          </c:dPt>
          <c:dPt>
            <c:idx val="2"/>
            <c:bubble3D val="0"/>
          </c:dPt>
          <c:dPt>
            <c:idx val="3"/>
            <c:bubble3D val="0"/>
          </c:dPt>
          <c:dPt>
            <c:idx val="4"/>
            <c:bubble3D val="0"/>
          </c:dPt>
          <c:cat>
            <c:strRef>
              <c:f>Sheet1!$A$2:$A$6</c:f>
              <c:strCache>
                <c:ptCount val="4"/>
                <c:pt idx="0">
                  <c:v>1st Qtr</c:v>
                </c:pt>
                <c:pt idx="1">
                  <c:v>2nd Qtr</c:v>
                </c:pt>
                <c:pt idx="2">
                  <c:v>3rd Qtr</c:v>
                </c:pt>
                <c:pt idx="3">
                  <c:v>4th Qtr</c:v>
                </c:pt>
              </c:strCache>
            </c:strRef>
          </c:cat>
          <c:val>
            <c:numRef>
              <c:f>Sheet1!$B$2:$B$6</c:f>
              <c:numCache>
                <c:formatCode>General</c:formatCode>
                <c:ptCount val="5"/>
                <c:pt idx="0">
                  <c:v>20.0</c:v>
                </c:pt>
                <c:pt idx="1">
                  <c:v>20.0</c:v>
                </c:pt>
                <c:pt idx="2">
                  <c:v>20.0</c:v>
                </c:pt>
                <c:pt idx="3">
                  <c:v>20.0</c:v>
                </c:pt>
                <c:pt idx="4">
                  <c:v>20.0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Sales</c:v>
                </c:pt>
              </c:strCache>
            </c:strRef>
          </c:tx>
          <c:spPr>
            <a:solidFill>
              <a:srgbClr val="D9D9D9"/>
            </a:solidFill>
          </c:spPr>
          <c:dPt>
            <c:idx val="0"/>
            <c:bubble3D val="0"/>
          </c:dPt>
          <c:dPt>
            <c:idx val="1"/>
            <c:bubble3D val="0"/>
          </c:dPt>
          <c:dPt>
            <c:idx val="2"/>
            <c:bubble3D val="0"/>
          </c:dPt>
          <c:dPt>
            <c:idx val="3"/>
            <c:bubble3D val="0"/>
          </c:dPt>
          <c:dPt>
            <c:idx val="4"/>
            <c:bubble3D val="0"/>
            <c:spPr>
              <a:solidFill>
                <a:schemeClr val="accent3">
                  <a:lumMod val="60000"/>
                  <a:lumOff val="40000"/>
                </a:schemeClr>
              </a:solidFill>
            </c:spPr>
          </c:dPt>
          <c:cat>
            <c:strRef>
              <c:f>Sheet1!$A$2:$A$6</c:f>
              <c:strCache>
                <c:ptCount val="4"/>
                <c:pt idx="0">
                  <c:v>1st Qtr</c:v>
                </c:pt>
                <c:pt idx="1">
                  <c:v>2nd Qtr</c:v>
                </c:pt>
                <c:pt idx="2">
                  <c:v>3rd Qtr</c:v>
                </c:pt>
                <c:pt idx="3">
                  <c:v>4th Qtr</c:v>
                </c:pt>
              </c:strCache>
            </c:strRef>
          </c:cat>
          <c:val>
            <c:numRef>
              <c:f>Sheet1!$B$2:$B$6</c:f>
              <c:numCache>
                <c:formatCode>General</c:formatCode>
                <c:ptCount val="5"/>
                <c:pt idx="0">
                  <c:v>20.0</c:v>
                </c:pt>
                <c:pt idx="1">
                  <c:v>20.0</c:v>
                </c:pt>
                <c:pt idx="2">
                  <c:v>20.0</c:v>
                </c:pt>
                <c:pt idx="3">
                  <c:v>20.0</c:v>
                </c:pt>
                <c:pt idx="4">
                  <c:v>20.0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Sales</c:v>
                </c:pt>
              </c:strCache>
            </c:strRef>
          </c:tx>
          <c:spPr>
            <a:solidFill>
              <a:srgbClr val="D9D9D9"/>
            </a:solidFill>
          </c:spPr>
          <c:dPt>
            <c:idx val="0"/>
            <c:bubble3D val="0"/>
          </c:dPt>
          <c:dPt>
            <c:idx val="1"/>
            <c:bubble3D val="0"/>
          </c:dPt>
          <c:dPt>
            <c:idx val="2"/>
            <c:bubble3D val="0"/>
          </c:dPt>
          <c:dPt>
            <c:idx val="3"/>
            <c:bubble3D val="0"/>
            <c:spPr>
              <a:solidFill>
                <a:schemeClr val="accent3">
                  <a:lumMod val="60000"/>
                  <a:lumOff val="40000"/>
                </a:schemeClr>
              </a:solidFill>
            </c:spPr>
          </c:dPt>
          <c:dPt>
            <c:idx val="4"/>
            <c:bubble3D val="0"/>
          </c:dPt>
          <c:cat>
            <c:strRef>
              <c:f>Sheet1!$A$2:$A$6</c:f>
              <c:strCache>
                <c:ptCount val="4"/>
                <c:pt idx="0">
                  <c:v>1st Qtr</c:v>
                </c:pt>
                <c:pt idx="1">
                  <c:v>2nd Qtr</c:v>
                </c:pt>
                <c:pt idx="2">
                  <c:v>3rd Qtr</c:v>
                </c:pt>
                <c:pt idx="3">
                  <c:v>4th Qtr</c:v>
                </c:pt>
              </c:strCache>
            </c:strRef>
          </c:cat>
          <c:val>
            <c:numRef>
              <c:f>Sheet1!$B$2:$B$6</c:f>
              <c:numCache>
                <c:formatCode>General</c:formatCode>
                <c:ptCount val="5"/>
                <c:pt idx="0">
                  <c:v>20.0</c:v>
                </c:pt>
                <c:pt idx="1">
                  <c:v>20.0</c:v>
                </c:pt>
                <c:pt idx="2">
                  <c:v>20.0</c:v>
                </c:pt>
                <c:pt idx="3">
                  <c:v>20.0</c:v>
                </c:pt>
                <c:pt idx="4">
                  <c:v>20.0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Sales</c:v>
                </c:pt>
              </c:strCache>
            </c:strRef>
          </c:tx>
          <c:spPr>
            <a:solidFill>
              <a:srgbClr val="D9D9D9"/>
            </a:solidFill>
          </c:spPr>
          <c:dPt>
            <c:idx val="0"/>
            <c:bubble3D val="0"/>
            <c:spPr>
              <a:solidFill>
                <a:srgbClr val="D9D9D9"/>
              </a:solidFill>
            </c:spPr>
          </c:dPt>
          <c:dPt>
            <c:idx val="1"/>
            <c:bubble3D val="0"/>
            <c:spPr>
              <a:solidFill>
                <a:srgbClr val="D9D9D9"/>
              </a:solidFill>
            </c:spPr>
          </c:dPt>
          <c:dPt>
            <c:idx val="2"/>
            <c:bubble3D val="0"/>
            <c:spPr>
              <a:solidFill>
                <a:schemeClr val="accent3">
                  <a:lumMod val="60000"/>
                  <a:lumOff val="40000"/>
                </a:schemeClr>
              </a:solidFill>
            </c:spPr>
          </c:dPt>
          <c:dPt>
            <c:idx val="3"/>
            <c:bubble3D val="0"/>
            <c:spPr>
              <a:solidFill>
                <a:srgbClr val="D9D9D9"/>
              </a:solidFill>
            </c:spPr>
          </c:dPt>
          <c:dPt>
            <c:idx val="4"/>
            <c:bubble3D val="0"/>
            <c:spPr>
              <a:solidFill>
                <a:srgbClr val="D9D9D9"/>
              </a:solidFill>
            </c:spPr>
          </c:dPt>
          <c:cat>
            <c:strRef>
              <c:f>Sheet1!$A$2:$A$6</c:f>
              <c:strCache>
                <c:ptCount val="4"/>
                <c:pt idx="0">
                  <c:v>1st Qtr</c:v>
                </c:pt>
                <c:pt idx="1">
                  <c:v>2nd Qtr</c:v>
                </c:pt>
                <c:pt idx="2">
                  <c:v>3rd Qtr</c:v>
                </c:pt>
                <c:pt idx="3">
                  <c:v>4th Qtr</c:v>
                </c:pt>
              </c:strCache>
            </c:strRef>
          </c:cat>
          <c:val>
            <c:numRef>
              <c:f>Sheet1!$B$2:$B$6</c:f>
              <c:numCache>
                <c:formatCode>General</c:formatCode>
                <c:ptCount val="5"/>
                <c:pt idx="0">
                  <c:v>20.0</c:v>
                </c:pt>
                <c:pt idx="1">
                  <c:v>20.0</c:v>
                </c:pt>
                <c:pt idx="2">
                  <c:v>20.0</c:v>
                </c:pt>
                <c:pt idx="3">
                  <c:v>20.0</c:v>
                </c:pt>
                <c:pt idx="4">
                  <c:v>20.0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0.57094</cdr:x>
      <cdr:y>0.50193</cdr:y>
    </cdr:from>
    <cdr:to>
      <cdr:x>0.86024</cdr:x>
      <cdr:y>0.59477</cdr:y>
    </cdr:to>
    <cdr:sp macro="" textlink="">
      <cdr:nvSpPr>
        <cdr:cNvPr id="3" name="Text Box 3"/>
        <cdr:cNvSpPr txBox="1">
          <a:spLocks xmlns:a="http://schemas.openxmlformats.org/drawingml/2006/main" noChangeArrowheads="1"/>
        </cdr:cNvSpPr>
      </cdr:nvSpPr>
      <cdr:spPr bwMode="auto">
        <a:xfrm xmlns:a="http://schemas.openxmlformats.org/drawingml/2006/main">
          <a:off x="2699896" y="1860697"/>
          <a:ext cx="1368048" cy="344167"/>
        </a:xfrm>
        <a:prstGeom xmlns:a="http://schemas.openxmlformats.org/drawingml/2006/main" prst="rect">
          <a:avLst/>
        </a:prstGeom>
        <a:noFill xmlns:a="http://schemas.openxmlformats.org/drawingml/2006/main"/>
        <a:ln xmlns:a="http://schemas.openxmlformats.org/drawingml/2006/main" w="12700">
          <a:noFill/>
          <a:miter lim="800000"/>
          <a:headEnd type="none" w="sm" len="sm"/>
          <a:tailEnd type="none" w="sm" len="sm"/>
        </a:ln>
      </cdr:spPr>
      <cdr:txBody>
        <a:bodyPr xmlns:a="http://schemas.openxmlformats.org/drawingml/2006/main" wrap="square" lIns="63500" tIns="63500" rIns="63500" bIns="6350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2000" b="1" dirty="0" smtClean="0">
              <a:solidFill>
                <a:srgbClr val="404040"/>
              </a:solidFill>
              <a:latin typeface="Chalkboard"/>
              <a:cs typeface="Chalkboard"/>
            </a:rPr>
            <a:t>Velocity</a:t>
          </a:r>
          <a:endParaRPr lang="en-GB" sz="2000" b="1" dirty="0">
            <a:solidFill>
              <a:srgbClr val="404040"/>
            </a:solidFill>
            <a:latin typeface="Chalkboard"/>
            <a:cs typeface="Chalkboard"/>
          </a:endParaRPr>
        </a:p>
      </cdr:txBody>
    </cdr:sp>
  </cdr:relSizeAnchor>
  <cdr:relSizeAnchor xmlns:cdr="http://schemas.openxmlformats.org/drawingml/2006/chartDrawing">
    <cdr:from>
      <cdr:x>0.46375</cdr:x>
      <cdr:y>0.20269</cdr:y>
    </cdr:from>
    <cdr:to>
      <cdr:x>0.78411</cdr:x>
      <cdr:y>0.29553</cdr:y>
    </cdr:to>
    <cdr:sp macro="" textlink="">
      <cdr:nvSpPr>
        <cdr:cNvPr id="2" name="Text Box 3"/>
        <cdr:cNvSpPr txBox="1">
          <a:spLocks xmlns:a="http://schemas.openxmlformats.org/drawingml/2006/main" noChangeArrowheads="1"/>
        </cdr:cNvSpPr>
      </cdr:nvSpPr>
      <cdr:spPr bwMode="auto">
        <a:xfrm xmlns:a="http://schemas.openxmlformats.org/drawingml/2006/main">
          <a:off x="2192978" y="751391"/>
          <a:ext cx="1514926" cy="344167"/>
        </a:xfrm>
        <a:prstGeom xmlns:a="http://schemas.openxmlformats.org/drawingml/2006/main" prst="rect">
          <a:avLst/>
        </a:prstGeom>
        <a:noFill xmlns:a="http://schemas.openxmlformats.org/drawingml/2006/main"/>
        <a:ln xmlns:a="http://schemas.openxmlformats.org/drawingml/2006/main" w="12700">
          <a:noFill/>
          <a:miter lim="800000"/>
          <a:headEnd type="none" w="sm" len="sm"/>
          <a:tailEnd type="none" w="sm" len="sm"/>
        </a:ln>
      </cdr:spPr>
      <cdr:txBody>
        <a:bodyPr xmlns:a="http://schemas.openxmlformats.org/drawingml/2006/main" wrap="square" lIns="63500" tIns="63500" rIns="63500" bIns="6350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GB" sz="2000" b="1" dirty="0" smtClean="0">
              <a:solidFill>
                <a:srgbClr val="404040"/>
              </a:solidFill>
              <a:latin typeface="Chalkboard"/>
              <a:cs typeface="Chalkboard"/>
            </a:rPr>
            <a:t>Volume</a:t>
          </a:r>
          <a:endParaRPr lang="en-GB" sz="2000" b="1" dirty="0">
            <a:solidFill>
              <a:srgbClr val="404040"/>
            </a:solidFill>
            <a:latin typeface="Chalkboard"/>
            <a:cs typeface="Chalkboard"/>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0.5872</cdr:x>
      <cdr:y>0.49475</cdr:y>
    </cdr:from>
    <cdr:to>
      <cdr:x>0.8765</cdr:x>
      <cdr:y>0.61168</cdr:y>
    </cdr:to>
    <cdr:sp macro="" textlink="">
      <cdr:nvSpPr>
        <cdr:cNvPr id="3" name="Text Box 3"/>
        <cdr:cNvSpPr txBox="1">
          <a:spLocks xmlns:a="http://schemas.openxmlformats.org/drawingml/2006/main" noChangeArrowheads="1"/>
        </cdr:cNvSpPr>
      </cdr:nvSpPr>
      <cdr:spPr bwMode="auto">
        <a:xfrm xmlns:a="http://schemas.openxmlformats.org/drawingml/2006/main">
          <a:off x="2484063" y="1844838"/>
          <a:ext cx="1223841" cy="436017"/>
        </a:xfrm>
        <a:prstGeom xmlns:a="http://schemas.openxmlformats.org/drawingml/2006/main" prst="rect">
          <a:avLst/>
        </a:prstGeom>
        <a:noFill xmlns:a="http://schemas.openxmlformats.org/drawingml/2006/main"/>
        <a:ln xmlns:a="http://schemas.openxmlformats.org/drawingml/2006/main" w="12700">
          <a:noFill/>
          <a:miter lim="800000"/>
          <a:headEnd type="none" w="sm" len="sm"/>
          <a:tailEnd type="none" w="sm" len="sm"/>
        </a:ln>
      </cdr:spPr>
      <cdr:txBody>
        <a:bodyPr xmlns:a="http://schemas.openxmlformats.org/drawingml/2006/main" wrap="square" lIns="63500" tIns="63500" rIns="63500" bIns="6350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2000" b="1" dirty="0" smtClean="0">
              <a:solidFill>
                <a:srgbClr val="BFBFBF"/>
              </a:solidFill>
              <a:latin typeface="Chalkboard"/>
              <a:cs typeface="Chalkboard"/>
            </a:rPr>
            <a:t>Velocity</a:t>
          </a:r>
          <a:endParaRPr lang="en-GB" sz="2000" b="1" dirty="0">
            <a:solidFill>
              <a:srgbClr val="BFBFBF"/>
            </a:solidFill>
            <a:latin typeface="Chalkboard"/>
            <a:cs typeface="Chalkboard"/>
          </a:endParaRPr>
        </a:p>
      </cdr:txBody>
    </cdr:sp>
  </cdr:relSizeAnchor>
  <cdr:relSizeAnchor xmlns:cdr="http://schemas.openxmlformats.org/drawingml/2006/chartDrawing">
    <cdr:from>
      <cdr:x>0.48805</cdr:x>
      <cdr:y>0.20269</cdr:y>
    </cdr:from>
    <cdr:to>
      <cdr:x>0.80841</cdr:x>
      <cdr:y>0.31962</cdr:y>
    </cdr:to>
    <cdr:sp macro="" textlink="">
      <cdr:nvSpPr>
        <cdr:cNvPr id="2" name="Text Box 3"/>
        <cdr:cNvSpPr txBox="1">
          <a:spLocks xmlns:a="http://schemas.openxmlformats.org/drawingml/2006/main" noChangeArrowheads="1"/>
        </cdr:cNvSpPr>
      </cdr:nvSpPr>
      <cdr:spPr bwMode="auto">
        <a:xfrm xmlns:a="http://schemas.openxmlformats.org/drawingml/2006/main">
          <a:off x="2064636" y="755796"/>
          <a:ext cx="1355236" cy="436012"/>
        </a:xfrm>
        <a:prstGeom xmlns:a="http://schemas.openxmlformats.org/drawingml/2006/main" prst="rect">
          <a:avLst/>
        </a:prstGeom>
        <a:noFill xmlns:a="http://schemas.openxmlformats.org/drawingml/2006/main"/>
        <a:ln xmlns:a="http://schemas.openxmlformats.org/drawingml/2006/main" w="12700">
          <a:noFill/>
          <a:miter lim="800000"/>
          <a:headEnd type="none" w="sm" len="sm"/>
          <a:tailEnd type="none" w="sm" len="sm"/>
        </a:ln>
      </cdr:spPr>
      <cdr:txBody>
        <a:bodyPr xmlns:a="http://schemas.openxmlformats.org/drawingml/2006/main" wrap="square" lIns="63500" tIns="63500" rIns="63500" bIns="6350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GB" sz="2000" b="1" dirty="0" smtClean="0">
              <a:solidFill>
                <a:schemeClr val="tx1"/>
              </a:solidFill>
              <a:latin typeface="Chalkboard"/>
              <a:cs typeface="Chalkboard"/>
            </a:rPr>
            <a:t>Volume</a:t>
          </a:r>
          <a:endParaRPr lang="en-GB" sz="2000" b="1" dirty="0">
            <a:solidFill>
              <a:schemeClr val="tx1"/>
            </a:solidFill>
            <a:latin typeface="Chalkboard"/>
            <a:cs typeface="Chalkboard"/>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0.5872</cdr:x>
      <cdr:y>0.49475</cdr:y>
    </cdr:from>
    <cdr:to>
      <cdr:x>0.8765</cdr:x>
      <cdr:y>0.58759</cdr:y>
    </cdr:to>
    <cdr:sp macro="" textlink="">
      <cdr:nvSpPr>
        <cdr:cNvPr id="3" name="Text Box 3"/>
        <cdr:cNvSpPr txBox="1">
          <a:spLocks xmlns:a="http://schemas.openxmlformats.org/drawingml/2006/main" noChangeArrowheads="1"/>
        </cdr:cNvSpPr>
      </cdr:nvSpPr>
      <cdr:spPr bwMode="auto">
        <a:xfrm xmlns:a="http://schemas.openxmlformats.org/drawingml/2006/main">
          <a:off x="2484063" y="1844824"/>
          <a:ext cx="1223841" cy="346185"/>
        </a:xfrm>
        <a:prstGeom xmlns:a="http://schemas.openxmlformats.org/drawingml/2006/main" prst="rect">
          <a:avLst/>
        </a:prstGeom>
        <a:noFill xmlns:a="http://schemas.openxmlformats.org/drawingml/2006/main"/>
        <a:ln xmlns:a="http://schemas.openxmlformats.org/drawingml/2006/main" w="12700">
          <a:noFill/>
          <a:miter lim="800000"/>
          <a:headEnd type="none" w="sm" len="sm"/>
          <a:tailEnd type="none" w="sm" len="sm"/>
        </a:ln>
      </cdr:spPr>
      <cdr:txBody>
        <a:bodyPr xmlns:a="http://schemas.openxmlformats.org/drawingml/2006/main" wrap="square" lIns="63500" tIns="63500" rIns="63500" bIns="6350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2000" b="1" dirty="0" smtClean="0">
              <a:solidFill>
                <a:srgbClr val="404040"/>
              </a:solidFill>
              <a:latin typeface="Chalkboard"/>
              <a:cs typeface="Chalkboard"/>
            </a:rPr>
            <a:t>Velocity</a:t>
          </a:r>
          <a:endParaRPr lang="en-GB" sz="2000" b="1" dirty="0">
            <a:solidFill>
              <a:srgbClr val="404040"/>
            </a:solidFill>
            <a:latin typeface="Chalkboard"/>
            <a:cs typeface="Chalkboard"/>
          </a:endParaRPr>
        </a:p>
      </cdr:txBody>
    </cdr:sp>
  </cdr:relSizeAnchor>
  <cdr:relSizeAnchor xmlns:cdr="http://schemas.openxmlformats.org/drawingml/2006/chartDrawing">
    <cdr:from>
      <cdr:x>0.48805</cdr:x>
      <cdr:y>0.20269</cdr:y>
    </cdr:from>
    <cdr:to>
      <cdr:x>0.80841</cdr:x>
      <cdr:y>0.31962</cdr:y>
    </cdr:to>
    <cdr:sp macro="" textlink="">
      <cdr:nvSpPr>
        <cdr:cNvPr id="2" name="Text Box 3"/>
        <cdr:cNvSpPr txBox="1">
          <a:spLocks xmlns:a="http://schemas.openxmlformats.org/drawingml/2006/main" noChangeArrowheads="1"/>
        </cdr:cNvSpPr>
      </cdr:nvSpPr>
      <cdr:spPr bwMode="auto">
        <a:xfrm xmlns:a="http://schemas.openxmlformats.org/drawingml/2006/main">
          <a:off x="2064636" y="755796"/>
          <a:ext cx="1355236" cy="436012"/>
        </a:xfrm>
        <a:prstGeom xmlns:a="http://schemas.openxmlformats.org/drawingml/2006/main" prst="rect">
          <a:avLst/>
        </a:prstGeom>
        <a:noFill xmlns:a="http://schemas.openxmlformats.org/drawingml/2006/main"/>
        <a:ln xmlns:a="http://schemas.openxmlformats.org/drawingml/2006/main" w="12700">
          <a:noFill/>
          <a:miter lim="800000"/>
          <a:headEnd type="none" w="sm" len="sm"/>
          <a:tailEnd type="none" w="sm" len="sm"/>
        </a:ln>
      </cdr:spPr>
      <cdr:txBody>
        <a:bodyPr xmlns:a="http://schemas.openxmlformats.org/drawingml/2006/main" wrap="square" lIns="63500" tIns="63500" rIns="63500" bIns="6350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GB" sz="2000" b="1" dirty="0" smtClean="0">
              <a:solidFill>
                <a:srgbClr val="BFBFBF"/>
              </a:solidFill>
              <a:latin typeface="Chalkboard"/>
              <a:cs typeface="Chalkboard"/>
            </a:rPr>
            <a:t>Volume</a:t>
          </a:r>
          <a:endParaRPr lang="en-GB" sz="2000" b="1" dirty="0">
            <a:solidFill>
              <a:srgbClr val="BFBFBF"/>
            </a:solidFill>
            <a:latin typeface="Chalkboard"/>
            <a:cs typeface="Chalkboard"/>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0.5872</cdr:x>
      <cdr:y>0.50935</cdr:y>
    </cdr:from>
    <cdr:to>
      <cdr:x>0.8765</cdr:x>
      <cdr:y>0.62628</cdr:y>
    </cdr:to>
    <cdr:sp macro="" textlink="">
      <cdr:nvSpPr>
        <cdr:cNvPr id="3" name="Text Box 3"/>
        <cdr:cNvSpPr txBox="1">
          <a:spLocks xmlns:a="http://schemas.openxmlformats.org/drawingml/2006/main" noChangeArrowheads="1"/>
        </cdr:cNvSpPr>
      </cdr:nvSpPr>
      <cdr:spPr bwMode="auto">
        <a:xfrm xmlns:a="http://schemas.openxmlformats.org/drawingml/2006/main">
          <a:off x="2484063" y="1899279"/>
          <a:ext cx="1223841" cy="436012"/>
        </a:xfrm>
        <a:prstGeom xmlns:a="http://schemas.openxmlformats.org/drawingml/2006/main" prst="rect">
          <a:avLst/>
        </a:prstGeom>
        <a:noFill xmlns:a="http://schemas.openxmlformats.org/drawingml/2006/main"/>
        <a:ln xmlns:a="http://schemas.openxmlformats.org/drawingml/2006/main" w="12700">
          <a:noFill/>
          <a:miter lim="800000"/>
          <a:headEnd type="none" w="sm" len="sm"/>
          <a:tailEnd type="none" w="sm" len="sm"/>
        </a:ln>
      </cdr:spPr>
      <cdr:txBody>
        <a:bodyPr xmlns:a="http://schemas.openxmlformats.org/drawingml/2006/main" wrap="square" lIns="63500" tIns="63500" rIns="63500" bIns="6350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2000" b="1" dirty="0" smtClean="0">
              <a:solidFill>
                <a:srgbClr val="BFBFBF"/>
              </a:solidFill>
              <a:latin typeface="Chalkboard"/>
              <a:cs typeface="Chalkboard"/>
            </a:rPr>
            <a:t>Velocity</a:t>
          </a:r>
          <a:endParaRPr lang="en-GB" sz="2000" b="1" dirty="0">
            <a:solidFill>
              <a:srgbClr val="BFBFBF"/>
            </a:solidFill>
            <a:latin typeface="Chalkboard"/>
            <a:cs typeface="Chalkboard"/>
          </a:endParaRPr>
        </a:p>
      </cdr:txBody>
    </cdr:sp>
  </cdr:relSizeAnchor>
  <cdr:relSizeAnchor xmlns:cdr="http://schemas.openxmlformats.org/drawingml/2006/chartDrawing">
    <cdr:from>
      <cdr:x>0.50507</cdr:x>
      <cdr:y>0.20269</cdr:y>
    </cdr:from>
    <cdr:to>
      <cdr:x>0.82543</cdr:x>
      <cdr:y>0.31962</cdr:y>
    </cdr:to>
    <cdr:sp macro="" textlink="">
      <cdr:nvSpPr>
        <cdr:cNvPr id="2" name="Text Box 3"/>
        <cdr:cNvSpPr txBox="1">
          <a:spLocks xmlns:a="http://schemas.openxmlformats.org/drawingml/2006/main" noChangeArrowheads="1"/>
        </cdr:cNvSpPr>
      </cdr:nvSpPr>
      <cdr:spPr bwMode="auto">
        <a:xfrm xmlns:a="http://schemas.openxmlformats.org/drawingml/2006/main">
          <a:off x="2136644" y="755796"/>
          <a:ext cx="1355236" cy="436012"/>
        </a:xfrm>
        <a:prstGeom xmlns:a="http://schemas.openxmlformats.org/drawingml/2006/main" prst="rect">
          <a:avLst/>
        </a:prstGeom>
        <a:noFill xmlns:a="http://schemas.openxmlformats.org/drawingml/2006/main"/>
        <a:ln xmlns:a="http://schemas.openxmlformats.org/drawingml/2006/main" w="12700">
          <a:noFill/>
          <a:miter lim="800000"/>
          <a:headEnd type="none" w="sm" len="sm"/>
          <a:tailEnd type="none" w="sm" len="sm"/>
        </a:ln>
      </cdr:spPr>
      <cdr:txBody>
        <a:bodyPr xmlns:a="http://schemas.openxmlformats.org/drawingml/2006/main" wrap="square" lIns="63500" tIns="63500" rIns="63500" bIns="6350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GB" sz="2000" b="1" dirty="0" smtClean="0">
              <a:solidFill>
                <a:schemeClr val="bg1">
                  <a:lumMod val="75000"/>
                </a:schemeClr>
              </a:solidFill>
              <a:latin typeface="Chalkboard"/>
              <a:cs typeface="Chalkboard"/>
            </a:rPr>
            <a:t>Volume</a:t>
          </a:r>
          <a:endParaRPr lang="en-GB" sz="2000" b="1" dirty="0">
            <a:solidFill>
              <a:schemeClr val="bg1">
                <a:lumMod val="75000"/>
              </a:schemeClr>
            </a:solidFill>
            <a:latin typeface="Chalkboard"/>
            <a:cs typeface="Chalkboard"/>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0.5872</cdr:x>
      <cdr:y>0.50935</cdr:y>
    </cdr:from>
    <cdr:to>
      <cdr:x>0.8765</cdr:x>
      <cdr:y>0.62628</cdr:y>
    </cdr:to>
    <cdr:sp macro="" textlink="">
      <cdr:nvSpPr>
        <cdr:cNvPr id="3" name="Text Box 3"/>
        <cdr:cNvSpPr txBox="1">
          <a:spLocks xmlns:a="http://schemas.openxmlformats.org/drawingml/2006/main" noChangeArrowheads="1"/>
        </cdr:cNvSpPr>
      </cdr:nvSpPr>
      <cdr:spPr bwMode="auto">
        <a:xfrm xmlns:a="http://schemas.openxmlformats.org/drawingml/2006/main">
          <a:off x="2484063" y="1899279"/>
          <a:ext cx="1223841" cy="436017"/>
        </a:xfrm>
        <a:prstGeom xmlns:a="http://schemas.openxmlformats.org/drawingml/2006/main" prst="rect">
          <a:avLst/>
        </a:prstGeom>
        <a:noFill xmlns:a="http://schemas.openxmlformats.org/drawingml/2006/main"/>
        <a:ln xmlns:a="http://schemas.openxmlformats.org/drawingml/2006/main" w="12700">
          <a:noFill/>
          <a:miter lim="800000"/>
          <a:headEnd type="none" w="sm" len="sm"/>
          <a:tailEnd type="none" w="sm" len="sm"/>
        </a:ln>
      </cdr:spPr>
      <cdr:txBody>
        <a:bodyPr xmlns:a="http://schemas.openxmlformats.org/drawingml/2006/main" wrap="square" lIns="63500" tIns="63500" rIns="63500" bIns="6350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2000" b="1" dirty="0" smtClean="0">
              <a:solidFill>
                <a:srgbClr val="BFBFBF"/>
              </a:solidFill>
              <a:latin typeface="Chalkboard"/>
              <a:cs typeface="Chalkboard"/>
            </a:rPr>
            <a:t>Velocity</a:t>
          </a:r>
          <a:endParaRPr lang="en-GB" sz="2000" b="1" dirty="0">
            <a:solidFill>
              <a:srgbClr val="BFBFBF"/>
            </a:solidFill>
            <a:latin typeface="Chalkboard"/>
            <a:cs typeface="Chalkboard"/>
          </a:endParaRPr>
        </a:p>
      </cdr:txBody>
    </cdr:sp>
  </cdr:relSizeAnchor>
  <cdr:relSizeAnchor xmlns:cdr="http://schemas.openxmlformats.org/drawingml/2006/chartDrawing">
    <cdr:from>
      <cdr:x>0.50202</cdr:x>
      <cdr:y>0.20269</cdr:y>
    </cdr:from>
    <cdr:to>
      <cdr:x>0.82238</cdr:x>
      <cdr:y>0.31962</cdr:y>
    </cdr:to>
    <cdr:sp macro="" textlink="">
      <cdr:nvSpPr>
        <cdr:cNvPr id="2" name="Text Box 3"/>
        <cdr:cNvSpPr txBox="1">
          <a:spLocks xmlns:a="http://schemas.openxmlformats.org/drawingml/2006/main" noChangeArrowheads="1"/>
        </cdr:cNvSpPr>
      </cdr:nvSpPr>
      <cdr:spPr bwMode="auto">
        <a:xfrm xmlns:a="http://schemas.openxmlformats.org/drawingml/2006/main">
          <a:off x="2123721" y="755796"/>
          <a:ext cx="1355236" cy="436017"/>
        </a:xfrm>
        <a:prstGeom xmlns:a="http://schemas.openxmlformats.org/drawingml/2006/main" prst="rect">
          <a:avLst/>
        </a:prstGeom>
        <a:noFill xmlns:a="http://schemas.openxmlformats.org/drawingml/2006/main"/>
        <a:ln xmlns:a="http://schemas.openxmlformats.org/drawingml/2006/main" w="12700">
          <a:noFill/>
          <a:miter lim="800000"/>
          <a:headEnd type="none" w="sm" len="sm"/>
          <a:tailEnd type="none" w="sm" len="sm"/>
        </a:ln>
      </cdr:spPr>
      <cdr:txBody>
        <a:bodyPr xmlns:a="http://schemas.openxmlformats.org/drawingml/2006/main" wrap="square" lIns="63500" tIns="63500" rIns="63500" bIns="6350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GB" sz="2000" b="1" dirty="0" smtClean="0">
              <a:solidFill>
                <a:schemeClr val="bg1">
                  <a:lumMod val="75000"/>
                </a:schemeClr>
              </a:solidFill>
              <a:latin typeface="Chalkboard"/>
              <a:cs typeface="Chalkboard"/>
            </a:rPr>
            <a:t>Volume</a:t>
          </a:r>
          <a:endParaRPr lang="en-GB" sz="2000" b="1" dirty="0">
            <a:solidFill>
              <a:schemeClr val="bg1">
                <a:lumMod val="75000"/>
              </a:schemeClr>
            </a:solidFill>
            <a:latin typeface="Chalkboard"/>
            <a:cs typeface="Chalkboard"/>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0.5872</cdr:x>
      <cdr:y>0.50935</cdr:y>
    </cdr:from>
    <cdr:to>
      <cdr:x>0.8765</cdr:x>
      <cdr:y>0.62628</cdr:y>
    </cdr:to>
    <cdr:sp macro="" textlink="">
      <cdr:nvSpPr>
        <cdr:cNvPr id="3" name="Text Box 3"/>
        <cdr:cNvSpPr txBox="1">
          <a:spLocks xmlns:a="http://schemas.openxmlformats.org/drawingml/2006/main" noChangeArrowheads="1"/>
        </cdr:cNvSpPr>
      </cdr:nvSpPr>
      <cdr:spPr bwMode="auto">
        <a:xfrm xmlns:a="http://schemas.openxmlformats.org/drawingml/2006/main">
          <a:off x="2484063" y="1899279"/>
          <a:ext cx="1223841" cy="436017"/>
        </a:xfrm>
        <a:prstGeom xmlns:a="http://schemas.openxmlformats.org/drawingml/2006/main" prst="rect">
          <a:avLst/>
        </a:prstGeom>
        <a:noFill xmlns:a="http://schemas.openxmlformats.org/drawingml/2006/main"/>
        <a:ln xmlns:a="http://schemas.openxmlformats.org/drawingml/2006/main" w="12700">
          <a:noFill/>
          <a:miter lim="800000"/>
          <a:headEnd type="none" w="sm" len="sm"/>
          <a:tailEnd type="none" w="sm" len="sm"/>
        </a:ln>
      </cdr:spPr>
      <cdr:txBody>
        <a:bodyPr xmlns:a="http://schemas.openxmlformats.org/drawingml/2006/main" wrap="square" lIns="63500" tIns="63500" rIns="63500" bIns="6350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2000" b="1" dirty="0" smtClean="0">
              <a:solidFill>
                <a:srgbClr val="BFBFBF"/>
              </a:solidFill>
              <a:latin typeface="Chalkboard"/>
              <a:cs typeface="Chalkboard"/>
            </a:rPr>
            <a:t>Velocity</a:t>
          </a:r>
          <a:endParaRPr lang="en-GB" sz="2000" b="1" dirty="0">
            <a:solidFill>
              <a:srgbClr val="BFBFBF"/>
            </a:solidFill>
            <a:latin typeface="Chalkboard"/>
            <a:cs typeface="Chalkboard"/>
          </a:endParaRPr>
        </a:p>
      </cdr:txBody>
    </cdr:sp>
  </cdr:relSizeAnchor>
  <cdr:relSizeAnchor xmlns:cdr="http://schemas.openxmlformats.org/drawingml/2006/chartDrawing">
    <cdr:from>
      <cdr:x>0.50507</cdr:x>
      <cdr:y>0.20269</cdr:y>
    </cdr:from>
    <cdr:to>
      <cdr:x>0.82543</cdr:x>
      <cdr:y>0.31962</cdr:y>
    </cdr:to>
    <cdr:sp macro="" textlink="">
      <cdr:nvSpPr>
        <cdr:cNvPr id="2" name="Text Box 3"/>
        <cdr:cNvSpPr txBox="1">
          <a:spLocks xmlns:a="http://schemas.openxmlformats.org/drawingml/2006/main" noChangeArrowheads="1"/>
        </cdr:cNvSpPr>
      </cdr:nvSpPr>
      <cdr:spPr bwMode="auto">
        <a:xfrm xmlns:a="http://schemas.openxmlformats.org/drawingml/2006/main">
          <a:off x="2136624" y="755796"/>
          <a:ext cx="1355235" cy="436017"/>
        </a:xfrm>
        <a:prstGeom xmlns:a="http://schemas.openxmlformats.org/drawingml/2006/main" prst="rect">
          <a:avLst/>
        </a:prstGeom>
        <a:noFill xmlns:a="http://schemas.openxmlformats.org/drawingml/2006/main"/>
        <a:ln xmlns:a="http://schemas.openxmlformats.org/drawingml/2006/main" w="12700">
          <a:noFill/>
          <a:miter lim="800000"/>
          <a:headEnd type="none" w="sm" len="sm"/>
          <a:tailEnd type="none" w="sm" len="sm"/>
        </a:ln>
      </cdr:spPr>
      <cdr:txBody>
        <a:bodyPr xmlns:a="http://schemas.openxmlformats.org/drawingml/2006/main" wrap="square" lIns="63500" tIns="63500" rIns="63500" bIns="6350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GB" sz="2000" b="1" dirty="0" smtClean="0">
              <a:solidFill>
                <a:srgbClr val="BFBFBF"/>
              </a:solidFill>
              <a:latin typeface="Chalkboard"/>
              <a:cs typeface="Chalkboard"/>
            </a:rPr>
            <a:t>Volume</a:t>
          </a:r>
          <a:endParaRPr lang="en-GB" sz="2000" b="1" dirty="0">
            <a:solidFill>
              <a:srgbClr val="BFBFBF"/>
            </a:solidFill>
            <a:latin typeface="Chalkboard"/>
            <a:cs typeface="Chalkboard"/>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0F718B-F645-4441-8573-572EC916DCF8}" type="datetimeFigureOut">
              <a:rPr lang="en-US" smtClean="0"/>
              <a:t>07/03/2014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5EF51B-4E90-B848-B000-99B190E3AC65}" type="slidenum">
              <a:rPr lang="en-US" smtClean="0"/>
              <a:t>‹#›</a:t>
            </a:fld>
            <a:endParaRPr lang="en-US"/>
          </a:p>
        </p:txBody>
      </p:sp>
    </p:spTree>
    <p:extLst>
      <p:ext uri="{BB962C8B-B14F-4D97-AF65-F5344CB8AC3E}">
        <p14:creationId xmlns:p14="http://schemas.microsoft.com/office/powerpoint/2010/main" val="32636011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7A10C8-5863-A347-B4A0-A8DAC2B8EBB9}" type="datetimeFigureOut">
              <a:rPr lang="en-US" smtClean="0"/>
              <a:t>07/03/2014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F67250-2A68-E84A-8EAC-A54EDED0ACD7}" type="slidenum">
              <a:rPr lang="en-US" smtClean="0"/>
              <a:t>‹#›</a:t>
            </a:fld>
            <a:endParaRPr lang="en-US"/>
          </a:p>
        </p:txBody>
      </p:sp>
    </p:spTree>
    <p:extLst>
      <p:ext uri="{BB962C8B-B14F-4D97-AF65-F5344CB8AC3E}">
        <p14:creationId xmlns:p14="http://schemas.microsoft.com/office/powerpoint/2010/main" val="247754433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2093176"/>
            <a:ext cx="2133600" cy="345224"/>
          </a:xfrm>
          <a:prstGeom prst="rect">
            <a:avLst/>
          </a:prstGeom>
          <a:solidFill>
            <a:srgbClr val="8BB63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Subtitle 2"/>
          <p:cNvSpPr>
            <a:spLocks noGrp="1"/>
          </p:cNvSpPr>
          <p:nvPr>
            <p:ph type="subTitle" idx="1" hasCustomPrompt="1"/>
          </p:nvPr>
        </p:nvSpPr>
        <p:spPr>
          <a:xfrm>
            <a:off x="762000" y="2452255"/>
            <a:ext cx="7620000" cy="2743200"/>
          </a:xfrm>
          <a:prstGeom prst="rect">
            <a:avLst/>
          </a:prstGeom>
        </p:spPr>
        <p:txBody>
          <a:bodyPr>
            <a:normAutofit/>
          </a:bodyPr>
          <a:lstStyle>
            <a:lvl1pPr marL="0" indent="0" algn="l">
              <a:lnSpc>
                <a:spcPts val="5600"/>
              </a:lnSpc>
              <a:spcBef>
                <a:spcPts val="0"/>
              </a:spcBef>
              <a:spcAft>
                <a:spcPts val="3600"/>
              </a:spcAft>
              <a:buNone/>
              <a:defRPr sz="6000" b="1" kern="0" spc="-200">
                <a:solidFill>
                  <a:srgbClr val="3E3E3E"/>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Strategy Execution </a:t>
            </a:r>
            <a:r>
              <a:rPr lang="en-GB" dirty="0" err="1" smtClean="0"/>
              <a:t>Masterclass</a:t>
            </a:r>
            <a:endParaRPr lang="en-GB" dirty="0" smtClean="0"/>
          </a:p>
        </p:txBody>
      </p:sp>
      <p:pic>
        <p:nvPicPr>
          <p:cNvPr id="11" name="Picture 10" descr="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608460"/>
            <a:ext cx="3817620" cy="468630"/>
          </a:xfrm>
          <a:prstGeom prst="rect">
            <a:avLst/>
          </a:prstGeom>
        </p:spPr>
      </p:pic>
      <p:sp>
        <p:nvSpPr>
          <p:cNvPr id="12" name="TextBox 11"/>
          <p:cNvSpPr txBox="1"/>
          <p:nvPr userDrawn="1"/>
        </p:nvSpPr>
        <p:spPr>
          <a:xfrm>
            <a:off x="762000" y="6441043"/>
            <a:ext cx="2659702" cy="184666"/>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dirty="0" smtClean="0">
                <a:solidFill>
                  <a:schemeClr val="bg1">
                    <a:lumMod val="50000"/>
                  </a:schemeClr>
                </a:solidFill>
              </a:rPr>
              <a:t>© 2014 Advanced Performance Institute, BWMC Ltd.  All rights reserved.</a:t>
            </a:r>
          </a:p>
        </p:txBody>
      </p:sp>
      <p:sp>
        <p:nvSpPr>
          <p:cNvPr id="14" name="TextBox 13"/>
          <p:cNvSpPr txBox="1"/>
          <p:nvPr userDrawn="1"/>
        </p:nvSpPr>
        <p:spPr>
          <a:xfrm>
            <a:off x="762000" y="2093176"/>
            <a:ext cx="1981200" cy="307777"/>
          </a:xfrm>
          <a:prstGeom prst="rect">
            <a:avLst/>
          </a:prstGeom>
          <a:noFill/>
        </p:spPr>
        <p:txBody>
          <a:bodyPr wrap="square" rtlCol="0">
            <a:spAutoFit/>
          </a:bodyPr>
          <a:lstStyle/>
          <a:p>
            <a:r>
              <a:rPr lang="en-US" sz="1400" dirty="0" smtClean="0">
                <a:solidFill>
                  <a:schemeClr val="bg1"/>
                </a:solidFill>
              </a:rPr>
              <a:t>Presentation</a:t>
            </a:r>
            <a:endParaRPr lang="en-US" sz="1400" dirty="0">
              <a:solidFill>
                <a:schemeClr val="bg1"/>
              </a:solidFill>
            </a:endParaRPr>
          </a:p>
        </p:txBody>
      </p:sp>
      <p:sp>
        <p:nvSpPr>
          <p:cNvPr id="15" name="TextBox 14"/>
          <p:cNvSpPr txBox="1"/>
          <p:nvPr userDrawn="1"/>
        </p:nvSpPr>
        <p:spPr>
          <a:xfrm>
            <a:off x="762000" y="5605046"/>
            <a:ext cx="2941637" cy="338554"/>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err="1" smtClean="0">
                <a:solidFill>
                  <a:schemeClr val="bg1">
                    <a:lumMod val="50000"/>
                  </a:schemeClr>
                </a:solidFill>
                <a:latin typeface="+mn-lt"/>
              </a:rPr>
              <a:t>www.ap-institute.</a:t>
            </a:r>
            <a:r>
              <a:rPr lang="en-US" sz="1600" spc="-100" dirty="0" err="1" smtClean="0">
                <a:solidFill>
                  <a:schemeClr val="bg1">
                    <a:lumMod val="50000"/>
                  </a:schemeClr>
                </a:solidFill>
                <a:latin typeface="+mn-lt"/>
              </a:rPr>
              <a:t>com</a:t>
            </a:r>
            <a:endParaRPr lang="en-GB" sz="1600" spc="-100" dirty="0" smtClean="0">
              <a:solidFill>
                <a:schemeClr val="bg1">
                  <a:lumMod val="50000"/>
                </a:schemeClr>
              </a:solidFill>
              <a:latin typeface="+mn-lt"/>
            </a:endParaRPr>
          </a:p>
        </p:txBody>
      </p:sp>
      <p:sp>
        <p:nvSpPr>
          <p:cNvPr id="16" name="Slide Number Placeholder 5"/>
          <p:cNvSpPr>
            <a:spLocks noGrp="1"/>
          </p:cNvSpPr>
          <p:nvPr>
            <p:ph type="sldNum" sz="quarter" idx="12"/>
          </p:nvPr>
        </p:nvSpPr>
        <p:spPr>
          <a:xfrm>
            <a:off x="7848600" y="5979376"/>
            <a:ext cx="609600" cy="329349"/>
          </a:xfrm>
          <a:prstGeom prst="rect">
            <a:avLst/>
          </a:prstGeom>
        </p:spPr>
        <p:txBody>
          <a:bodyPr anchor="t"/>
          <a:lstStyle>
            <a:lvl1pPr algn="r">
              <a:defRPr sz="1400" b="1">
                <a:solidFill>
                  <a:schemeClr val="bg1"/>
                </a:solidFill>
                <a:latin typeface="+mn-lt"/>
              </a:defRPr>
            </a:lvl1pPr>
          </a:lstStyle>
          <a:p>
            <a:fld id="{67E8BCBD-BB74-3045-8C3E-C5444632178A}"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7848600" y="5979376"/>
            <a:ext cx="609600" cy="329349"/>
          </a:xfrm>
          <a:prstGeom prst="rect">
            <a:avLst/>
          </a:prstGeom>
        </p:spPr>
        <p:txBody>
          <a:bodyPr anchor="t"/>
          <a:lstStyle>
            <a:lvl1pPr algn="r">
              <a:defRPr sz="1400" b="1">
                <a:solidFill>
                  <a:schemeClr val="bg1"/>
                </a:solidFill>
                <a:latin typeface="+mn-lt"/>
              </a:defRPr>
            </a:lvl1pPr>
          </a:lstStyle>
          <a:p>
            <a:fld id="{20E47EA9-1653-6A4D-9BD7-9D22536473C3}"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7848600" y="5979376"/>
            <a:ext cx="609600" cy="329349"/>
          </a:xfrm>
          <a:prstGeom prst="rect">
            <a:avLst/>
          </a:prstGeom>
        </p:spPr>
        <p:txBody>
          <a:bodyPr anchor="t"/>
          <a:lstStyle>
            <a:lvl1pPr algn="r">
              <a:defRPr sz="1400" b="1">
                <a:solidFill>
                  <a:schemeClr val="bg1"/>
                </a:solidFill>
                <a:latin typeface="+mn-lt"/>
              </a:defRPr>
            </a:lvl1pPr>
          </a:lstStyle>
          <a:p>
            <a:fld id="{20E47EA9-1653-6A4D-9BD7-9D22536473C3}"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2" y="1348074"/>
            <a:ext cx="8229599" cy="4525963"/>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itle 1"/>
          <p:cNvSpPr>
            <a:spLocks noGrp="1"/>
          </p:cNvSpPr>
          <p:nvPr>
            <p:ph type="title"/>
          </p:nvPr>
        </p:nvSpPr>
        <p:spPr>
          <a:xfrm>
            <a:off x="457203" y="274639"/>
            <a:ext cx="8229599" cy="1143001"/>
          </a:xfrm>
          <a:prstGeom prst="rect">
            <a:avLst/>
          </a:prstGeom>
        </p:spPr>
        <p:txBody>
          <a:bodyPr/>
          <a:lstStyle>
            <a:lvl1pPr>
              <a:lnSpc>
                <a:spcPct val="100000"/>
              </a:lnSpc>
              <a:defRPr/>
            </a:lvl1pPr>
          </a:lstStyle>
          <a:p>
            <a:r>
              <a:rPr lang="en-US" smtClean="0"/>
              <a:t>Click to edit Master title style</a:t>
            </a:r>
            <a:endParaRPr lang="en-GB" dirty="0"/>
          </a:p>
        </p:txBody>
      </p:sp>
      <p:cxnSp>
        <p:nvCxnSpPr>
          <p:cNvPr id="9" name="Straight Connector 8"/>
          <p:cNvCxnSpPr/>
          <p:nvPr userDrawn="1"/>
        </p:nvCxnSpPr>
        <p:spPr>
          <a:xfrm>
            <a:off x="457203" y="863600"/>
            <a:ext cx="822959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3716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2" y="1348074"/>
            <a:ext cx="8229599" cy="4525963"/>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itle 1"/>
          <p:cNvSpPr>
            <a:spLocks noGrp="1"/>
          </p:cNvSpPr>
          <p:nvPr>
            <p:ph type="title"/>
          </p:nvPr>
        </p:nvSpPr>
        <p:spPr>
          <a:xfrm>
            <a:off x="457203" y="274639"/>
            <a:ext cx="8229599" cy="1143001"/>
          </a:xfrm>
          <a:prstGeom prst="rect">
            <a:avLst/>
          </a:prstGeom>
        </p:spPr>
        <p:txBody>
          <a:bodyPr/>
          <a:lstStyle>
            <a:lvl1pPr>
              <a:lnSpc>
                <a:spcPct val="100000"/>
              </a:lnSpc>
              <a:defRPr/>
            </a:lvl1pPr>
          </a:lstStyle>
          <a:p>
            <a:r>
              <a:rPr lang="en-US" smtClean="0"/>
              <a:t>Click to edit Master title style</a:t>
            </a:r>
            <a:endParaRPr lang="en-GB" dirty="0"/>
          </a:p>
        </p:txBody>
      </p:sp>
      <p:cxnSp>
        <p:nvCxnSpPr>
          <p:cNvPr id="9" name="Straight Connector 8"/>
          <p:cNvCxnSpPr/>
          <p:nvPr userDrawn="1"/>
        </p:nvCxnSpPr>
        <p:spPr>
          <a:xfrm>
            <a:off x="457203" y="863600"/>
            <a:ext cx="822959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3716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50825" y="53975"/>
            <a:ext cx="6913563"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a:xfrm>
            <a:off x="250825" y="6553200"/>
            <a:ext cx="7850188" cy="476250"/>
          </a:xfrm>
          <a:prstGeom prst="rect">
            <a:avLst/>
          </a:prstGeom>
        </p:spPr>
        <p:txBody>
          <a:bodyPr/>
          <a:lstStyle>
            <a:lvl1pPr>
              <a:defRPr/>
            </a:lvl1pPr>
          </a:lstStyle>
          <a:p>
            <a:r>
              <a:rPr lang="en-GB"/>
              <a:t>www.ap-institute.com © 2010, The Advanced Performance Institute, BWMC Ltd., UK (all rights reserved)</a:t>
            </a:r>
            <a:endParaRPr lang="en-GB" b="0"/>
          </a:p>
        </p:txBody>
      </p:sp>
      <p:sp>
        <p:nvSpPr>
          <p:cNvPr id="8" name="Slide Number Placeholder 7"/>
          <p:cNvSpPr>
            <a:spLocks noGrp="1"/>
          </p:cNvSpPr>
          <p:nvPr>
            <p:ph type="sldNum" sz="quarter" idx="11"/>
          </p:nvPr>
        </p:nvSpPr>
        <p:spPr/>
        <p:txBody>
          <a:bodyPr/>
          <a:lstStyle>
            <a:lvl1pPr>
              <a:defRPr/>
            </a:lvl1pPr>
          </a:lstStyle>
          <a:p>
            <a:fld id="{B20FA1D7-D065-CE43-91E0-B8A9C62DA112}" type="slidenum">
              <a:rPr lang="en-GB"/>
              <a:pPr/>
              <a:t>‹#›</a:t>
            </a:fld>
            <a:endParaRPr lang="en-GB"/>
          </a:p>
        </p:txBody>
      </p:sp>
    </p:spTree>
    <p:extLst>
      <p:ext uri="{BB962C8B-B14F-4D97-AF65-F5344CB8AC3E}">
        <p14:creationId xmlns:p14="http://schemas.microsoft.com/office/powerpoint/2010/main" val="44125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8001000" y="5979376"/>
            <a:ext cx="1143000" cy="345224"/>
          </a:xfrm>
          <a:prstGeom prst="rect">
            <a:avLst/>
          </a:prstGeom>
          <a:solidFill>
            <a:srgbClr val="8BB63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762000" y="457200"/>
            <a:ext cx="7620000" cy="533400"/>
          </a:xfrm>
          <a:prstGeom prst="rect">
            <a:avLst/>
          </a:prstGeom>
        </p:spPr>
        <p:txBody>
          <a:bodyPr>
            <a:normAutofit/>
          </a:bodyPr>
          <a:lstStyle>
            <a:lvl1pPr marL="0" indent="0" algn="l">
              <a:defRPr lang="en-GB" sz="3600" b="1" i="0" kern="0" spc="-150" baseline="0" dirty="0" smtClean="0">
                <a:solidFill>
                  <a:srgbClr val="8BB63F"/>
                </a:solidFill>
                <a:latin typeface="Arial"/>
                <a:ea typeface="+mj-ea"/>
                <a:cs typeface="+mj-cs"/>
              </a:defRPr>
            </a:lvl1pPr>
          </a:lstStyle>
          <a:p>
            <a:r>
              <a:rPr lang="en-US" dirty="0" smtClean="0"/>
              <a:t>Title</a:t>
            </a:r>
            <a:endParaRPr lang="en-US" dirty="0"/>
          </a:p>
        </p:txBody>
      </p:sp>
      <p:sp>
        <p:nvSpPr>
          <p:cNvPr id="3" name="Subtitle 2"/>
          <p:cNvSpPr>
            <a:spLocks noGrp="1"/>
          </p:cNvSpPr>
          <p:nvPr>
            <p:ph type="subTitle" idx="1" hasCustomPrompt="1"/>
          </p:nvPr>
        </p:nvSpPr>
        <p:spPr>
          <a:xfrm>
            <a:off x="762000" y="1447800"/>
            <a:ext cx="7620000" cy="4191000"/>
          </a:xfrm>
          <a:prstGeom prst="rect">
            <a:avLst/>
          </a:prstGeom>
        </p:spPr>
        <p:txBody>
          <a:bodyPr>
            <a:normAutofit/>
          </a:bodyPr>
          <a:lstStyle>
            <a:lvl1pPr marL="0" marR="0" indent="0" algn="l" defTabSz="457200" rtl="0" eaLnBrk="1" fontAlgn="auto" latinLnBrk="0" hangingPunct="1">
              <a:lnSpc>
                <a:spcPts val="3000"/>
              </a:lnSpc>
              <a:spcBef>
                <a:spcPts val="0"/>
              </a:spcBef>
              <a:spcAft>
                <a:spcPts val="0"/>
              </a:spcAft>
              <a:buClrTx/>
              <a:buSzTx/>
              <a:buFont typeface="Arial"/>
              <a:buNone/>
              <a:tabLst/>
              <a:defRPr sz="2800" kern="0" spc="-100">
                <a:solidFill>
                  <a:srgbClr val="3E3E3E"/>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a:t>
            </a:r>
            <a:r>
              <a:rPr lang="en-GB" dirty="0" err="1" smtClean="0"/>
              <a:t>ontent</a:t>
            </a:r>
            <a:r>
              <a:rPr lang="en-GB" dirty="0" smtClean="0"/>
              <a:t> text</a:t>
            </a:r>
          </a:p>
          <a:p>
            <a:r>
              <a:rPr lang="en-US" dirty="0" smtClean="0"/>
              <a:t>C</a:t>
            </a:r>
            <a:r>
              <a:rPr lang="en-GB" dirty="0" err="1" smtClean="0"/>
              <a:t>ontent</a:t>
            </a:r>
            <a:r>
              <a:rPr lang="en-GB" dirty="0" smtClean="0"/>
              <a:t> text</a:t>
            </a:r>
          </a:p>
          <a:p>
            <a:endParaRPr lang="en-GB" dirty="0" smtClean="0"/>
          </a:p>
          <a:p>
            <a:r>
              <a:rPr lang="en-US" dirty="0" smtClean="0"/>
              <a:t>C</a:t>
            </a:r>
            <a:r>
              <a:rPr lang="en-GB" dirty="0" err="1" smtClean="0"/>
              <a:t>ontent</a:t>
            </a:r>
            <a:r>
              <a:rPr lang="en-GB" dirty="0" smtClean="0"/>
              <a:t> text</a:t>
            </a:r>
          </a:p>
          <a:p>
            <a:r>
              <a:rPr lang="en-US" dirty="0" smtClean="0"/>
              <a:t>C</a:t>
            </a:r>
            <a:r>
              <a:rPr lang="en-GB" dirty="0" err="1" smtClean="0"/>
              <a:t>ontent</a:t>
            </a:r>
            <a:r>
              <a:rPr lang="en-GB" dirty="0" smtClean="0"/>
              <a:t> text</a:t>
            </a:r>
          </a:p>
          <a:p>
            <a:r>
              <a:rPr lang="en-US" dirty="0" smtClean="0"/>
              <a:t>C</a:t>
            </a:r>
            <a:r>
              <a:rPr lang="en-GB" dirty="0" err="1" smtClean="0"/>
              <a:t>ontent</a:t>
            </a:r>
            <a:r>
              <a:rPr lang="en-GB" dirty="0" smtClean="0"/>
              <a:t> text</a:t>
            </a:r>
          </a:p>
          <a:p>
            <a:endParaRPr lang="en-GB" dirty="0" smtClean="0"/>
          </a:p>
        </p:txBody>
      </p:sp>
      <p:sp>
        <p:nvSpPr>
          <p:cNvPr id="6" name="Slide Number Placeholder 5"/>
          <p:cNvSpPr>
            <a:spLocks noGrp="1"/>
          </p:cNvSpPr>
          <p:nvPr>
            <p:ph type="sldNum" sz="quarter" idx="12"/>
          </p:nvPr>
        </p:nvSpPr>
        <p:spPr>
          <a:xfrm>
            <a:off x="7848600" y="5979376"/>
            <a:ext cx="609600" cy="329349"/>
          </a:xfrm>
          <a:prstGeom prst="rect">
            <a:avLst/>
          </a:prstGeom>
        </p:spPr>
        <p:txBody>
          <a:bodyPr anchor="t"/>
          <a:lstStyle>
            <a:lvl1pPr algn="r">
              <a:defRPr sz="1400" b="1">
                <a:solidFill>
                  <a:schemeClr val="bg1"/>
                </a:solidFill>
                <a:latin typeface="+mn-lt"/>
              </a:defRPr>
            </a:lvl1pPr>
          </a:lstStyle>
          <a:p>
            <a:fld id="{C5C91067-3F27-6143-B8E7-7C555B7EF335}" type="slidenum">
              <a:rPr lang="en-US" smtClean="0"/>
              <a:t>‹#›</a:t>
            </a:fld>
            <a:endParaRPr lang="en-US" dirty="0"/>
          </a:p>
        </p:txBody>
      </p:sp>
      <p:pic>
        <p:nvPicPr>
          <p:cNvPr id="8" name="Picture 7" descr="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199" y="5963500"/>
            <a:ext cx="2969260" cy="364490"/>
          </a:xfrm>
          <a:prstGeom prst="rect">
            <a:avLst/>
          </a:prstGeom>
        </p:spPr>
      </p:pic>
      <p:sp>
        <p:nvSpPr>
          <p:cNvPr id="10" name="TextBox 9"/>
          <p:cNvSpPr txBox="1"/>
          <p:nvPr userDrawn="1"/>
        </p:nvSpPr>
        <p:spPr>
          <a:xfrm>
            <a:off x="762000" y="6441043"/>
            <a:ext cx="2659702" cy="184666"/>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dirty="0" smtClean="0">
                <a:solidFill>
                  <a:schemeClr val="bg1">
                    <a:lumMod val="50000"/>
                  </a:schemeClr>
                </a:solidFill>
              </a:rPr>
              <a:t>© 2014 Advanced Performance Institute, BWMC Ltd.  All rights reserved.</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p:cNvSpPr/>
          <p:nvPr userDrawn="1"/>
        </p:nvSpPr>
        <p:spPr>
          <a:xfrm>
            <a:off x="8001000" y="5979376"/>
            <a:ext cx="1143000" cy="345224"/>
          </a:xfrm>
          <a:prstGeom prst="rect">
            <a:avLst/>
          </a:prstGeom>
          <a:solidFill>
            <a:srgbClr val="8BB63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Title 1"/>
          <p:cNvSpPr>
            <a:spLocks noGrp="1"/>
          </p:cNvSpPr>
          <p:nvPr>
            <p:ph type="ctrTitle" hasCustomPrompt="1"/>
          </p:nvPr>
        </p:nvSpPr>
        <p:spPr>
          <a:xfrm>
            <a:off x="762000" y="457200"/>
            <a:ext cx="7620000" cy="533400"/>
          </a:xfrm>
          <a:prstGeom prst="rect">
            <a:avLst/>
          </a:prstGeom>
        </p:spPr>
        <p:txBody>
          <a:bodyPr>
            <a:normAutofit/>
          </a:bodyPr>
          <a:lstStyle>
            <a:lvl1pPr marL="0" indent="0" algn="l">
              <a:defRPr lang="en-GB" sz="3600" b="1" i="0" kern="0" spc="-150" baseline="0" dirty="0" smtClean="0">
                <a:solidFill>
                  <a:srgbClr val="8BB63F"/>
                </a:solidFill>
                <a:latin typeface="Arial"/>
                <a:ea typeface="+mj-ea"/>
                <a:cs typeface="+mj-cs"/>
              </a:defRPr>
            </a:lvl1pPr>
          </a:lstStyle>
          <a:p>
            <a:r>
              <a:rPr lang="en-US" dirty="0" smtClean="0"/>
              <a:t>Title</a:t>
            </a:r>
            <a:endParaRPr lang="en-US" dirty="0"/>
          </a:p>
        </p:txBody>
      </p:sp>
      <p:sp>
        <p:nvSpPr>
          <p:cNvPr id="11" name="Slide Number Placeholder 5"/>
          <p:cNvSpPr>
            <a:spLocks noGrp="1"/>
          </p:cNvSpPr>
          <p:nvPr>
            <p:ph type="sldNum" sz="quarter" idx="12"/>
          </p:nvPr>
        </p:nvSpPr>
        <p:spPr>
          <a:xfrm>
            <a:off x="7848600" y="5979376"/>
            <a:ext cx="609600" cy="329349"/>
          </a:xfrm>
          <a:prstGeom prst="rect">
            <a:avLst/>
          </a:prstGeom>
        </p:spPr>
        <p:txBody>
          <a:bodyPr anchor="t"/>
          <a:lstStyle>
            <a:lvl1pPr algn="r">
              <a:defRPr sz="1400" b="1">
                <a:solidFill>
                  <a:schemeClr val="bg1"/>
                </a:solidFill>
                <a:latin typeface="+mn-lt"/>
              </a:defRPr>
            </a:lvl1pPr>
          </a:lstStyle>
          <a:p>
            <a:fld id="{20E47EA9-1653-6A4D-9BD7-9D22536473C3}" type="slidenum">
              <a:rPr lang="en-US" smtClean="0"/>
              <a:pPr/>
              <a:t>‹#›</a:t>
            </a:fld>
            <a:endParaRPr lang="en-US" dirty="0"/>
          </a:p>
        </p:txBody>
      </p:sp>
      <p:pic>
        <p:nvPicPr>
          <p:cNvPr id="12" name="Picture 11" descr="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199" y="5963500"/>
            <a:ext cx="2969260" cy="364490"/>
          </a:xfrm>
          <a:prstGeom prst="rect">
            <a:avLst/>
          </a:prstGeom>
        </p:spPr>
      </p:pic>
      <p:sp>
        <p:nvSpPr>
          <p:cNvPr id="13" name="TextBox 12"/>
          <p:cNvSpPr txBox="1"/>
          <p:nvPr userDrawn="1"/>
        </p:nvSpPr>
        <p:spPr>
          <a:xfrm>
            <a:off x="762000" y="6441043"/>
            <a:ext cx="2659702" cy="184666"/>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dirty="0" smtClean="0">
                <a:solidFill>
                  <a:schemeClr val="bg1">
                    <a:lumMod val="50000"/>
                  </a:schemeClr>
                </a:solidFill>
              </a:rPr>
              <a:t>© 2014 Advanced Performance Institute, BWMC Ltd.  All rights reserved.</a:t>
            </a:r>
          </a:p>
        </p:txBody>
      </p:sp>
      <p:pic>
        <p:nvPicPr>
          <p:cNvPr id="14" name="Picture 13" descr="lef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163600"/>
            <a:ext cx="4516120" cy="2604770"/>
          </a:xfrm>
          <a:prstGeom prst="rect">
            <a:avLst/>
          </a:prstGeom>
        </p:spPr>
      </p:pic>
      <p:pic>
        <p:nvPicPr>
          <p:cNvPr id="15" name="Picture 14" descr="righ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27880" y="2163600"/>
            <a:ext cx="4516120" cy="26047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Picture 12" descr="ipa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6800" y="1066800"/>
            <a:ext cx="3473874" cy="5029200"/>
          </a:xfrm>
          <a:prstGeom prst="rect">
            <a:avLst/>
          </a:prstGeom>
        </p:spPr>
      </p:pic>
      <p:sp>
        <p:nvSpPr>
          <p:cNvPr id="7" name="Rectangle 6"/>
          <p:cNvSpPr/>
          <p:nvPr userDrawn="1"/>
        </p:nvSpPr>
        <p:spPr>
          <a:xfrm>
            <a:off x="8001000" y="5979376"/>
            <a:ext cx="1143000" cy="345224"/>
          </a:xfrm>
          <a:prstGeom prst="rect">
            <a:avLst/>
          </a:prstGeom>
          <a:solidFill>
            <a:srgbClr val="8BB63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762000" y="457200"/>
            <a:ext cx="7620000" cy="533400"/>
          </a:xfrm>
          <a:prstGeom prst="rect">
            <a:avLst/>
          </a:prstGeom>
        </p:spPr>
        <p:txBody>
          <a:bodyPr>
            <a:normAutofit/>
          </a:bodyPr>
          <a:lstStyle>
            <a:lvl1pPr marL="0" indent="0" algn="l">
              <a:defRPr lang="en-GB" sz="3600" b="1" i="0" kern="0" spc="-150" baseline="0" dirty="0" smtClean="0">
                <a:solidFill>
                  <a:srgbClr val="8BB63F"/>
                </a:solidFill>
                <a:latin typeface="Arial"/>
                <a:ea typeface="+mj-ea"/>
                <a:cs typeface="+mj-cs"/>
              </a:defRPr>
            </a:lvl1pPr>
          </a:lstStyle>
          <a:p>
            <a:r>
              <a:rPr lang="en-US" dirty="0" smtClean="0"/>
              <a:t>Find out more</a:t>
            </a:r>
            <a:endParaRPr lang="en-US" dirty="0"/>
          </a:p>
        </p:txBody>
      </p:sp>
      <p:sp>
        <p:nvSpPr>
          <p:cNvPr id="9" name="Subtitle 2"/>
          <p:cNvSpPr>
            <a:spLocks noGrp="1"/>
          </p:cNvSpPr>
          <p:nvPr>
            <p:ph type="subTitle" idx="1" hasCustomPrompt="1"/>
          </p:nvPr>
        </p:nvSpPr>
        <p:spPr>
          <a:xfrm>
            <a:off x="762000" y="1676400"/>
            <a:ext cx="3810000" cy="685800"/>
          </a:xfrm>
          <a:prstGeom prst="rect">
            <a:avLst/>
          </a:prstGeom>
        </p:spPr>
        <p:txBody>
          <a:bodyPr>
            <a:normAutofit/>
          </a:bodyPr>
          <a:lstStyle>
            <a:lvl1pPr marL="0" marR="0" indent="0" algn="l" defTabSz="457200" rtl="0" eaLnBrk="1" fontAlgn="auto" latinLnBrk="0" hangingPunct="1">
              <a:lnSpc>
                <a:spcPts val="3000"/>
              </a:lnSpc>
              <a:spcBef>
                <a:spcPts val="0"/>
              </a:spcBef>
              <a:spcAft>
                <a:spcPts val="0"/>
              </a:spcAft>
              <a:buClrTx/>
              <a:buSzTx/>
              <a:buFont typeface="Arial"/>
              <a:buNone/>
              <a:tabLst/>
              <a:defRPr sz="3200" b="1" kern="0" spc="-100">
                <a:solidFill>
                  <a:srgbClr val="3E3E3E"/>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Bernard Marr</a:t>
            </a:r>
          </a:p>
        </p:txBody>
      </p:sp>
      <p:sp>
        <p:nvSpPr>
          <p:cNvPr id="10" name="Slide Number Placeholder 5"/>
          <p:cNvSpPr>
            <a:spLocks noGrp="1"/>
          </p:cNvSpPr>
          <p:nvPr>
            <p:ph type="sldNum" sz="quarter" idx="12"/>
          </p:nvPr>
        </p:nvSpPr>
        <p:spPr>
          <a:xfrm>
            <a:off x="7848600" y="5979376"/>
            <a:ext cx="609600" cy="329349"/>
          </a:xfrm>
          <a:prstGeom prst="rect">
            <a:avLst/>
          </a:prstGeom>
        </p:spPr>
        <p:txBody>
          <a:bodyPr anchor="t"/>
          <a:lstStyle>
            <a:lvl1pPr>
              <a:defRPr sz="1400" b="1">
                <a:solidFill>
                  <a:schemeClr val="bg1"/>
                </a:solidFill>
                <a:latin typeface="+mn-lt"/>
              </a:defRPr>
            </a:lvl1pPr>
          </a:lstStyle>
          <a:p>
            <a:pPr algn="r"/>
            <a:fld id="{20E47EA9-1653-6A4D-9BD7-9D22536473C3}" type="slidenum">
              <a:rPr lang="en-US" smtClean="0"/>
              <a:pPr algn="r"/>
              <a:t>‹#›</a:t>
            </a:fld>
            <a:endParaRPr lang="en-US" dirty="0"/>
          </a:p>
        </p:txBody>
      </p:sp>
      <p:pic>
        <p:nvPicPr>
          <p:cNvPr id="11" name="Picture 10"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199" y="5963500"/>
            <a:ext cx="2969260" cy="364490"/>
          </a:xfrm>
          <a:prstGeom prst="rect">
            <a:avLst/>
          </a:prstGeom>
        </p:spPr>
      </p:pic>
      <p:sp>
        <p:nvSpPr>
          <p:cNvPr id="12" name="TextBox 11"/>
          <p:cNvSpPr txBox="1"/>
          <p:nvPr userDrawn="1"/>
        </p:nvSpPr>
        <p:spPr>
          <a:xfrm>
            <a:off x="762000" y="6441043"/>
            <a:ext cx="2659702" cy="184666"/>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dirty="0" smtClean="0">
                <a:solidFill>
                  <a:schemeClr val="bg1">
                    <a:lumMod val="50000"/>
                  </a:schemeClr>
                </a:solidFill>
              </a:rPr>
              <a:t>© 2014 Advanced Performance Institute, BWMC Ltd.  All rights reserved.</a:t>
            </a:r>
          </a:p>
        </p:txBody>
      </p:sp>
      <p:sp>
        <p:nvSpPr>
          <p:cNvPr id="14" name="Subtitle 2"/>
          <p:cNvSpPr txBox="1">
            <a:spLocks/>
          </p:cNvSpPr>
          <p:nvPr userDrawn="1"/>
        </p:nvSpPr>
        <p:spPr>
          <a:xfrm>
            <a:off x="762000" y="2133600"/>
            <a:ext cx="4191000" cy="990600"/>
          </a:xfrm>
          <a:prstGeom prst="rect">
            <a:avLst/>
          </a:prstGeom>
        </p:spPr>
        <p:txBody>
          <a:bodyPr vert="horz" lIns="91440" tIns="45720" rIns="91440" bIns="45720" rtlCol="0">
            <a:noAutofit/>
          </a:bodyPr>
          <a:lstStyle>
            <a:lvl1pPr marL="0" marR="0" indent="0" algn="l" defTabSz="457200" rtl="0" eaLnBrk="1" fontAlgn="auto" latinLnBrk="0" hangingPunct="1">
              <a:lnSpc>
                <a:spcPts val="3000"/>
              </a:lnSpc>
              <a:spcBef>
                <a:spcPts val="0"/>
              </a:spcBef>
              <a:spcAft>
                <a:spcPts val="0"/>
              </a:spcAft>
              <a:buClrTx/>
              <a:buSzTx/>
              <a:buFont typeface="Arial"/>
              <a:buNone/>
              <a:tabLst/>
              <a:defRPr sz="2000" b="0" kern="0" spc="-100">
                <a:solidFill>
                  <a:srgbClr val="3E3E3E"/>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457200" rtl="0" eaLnBrk="1" fontAlgn="auto" latinLnBrk="0" hangingPunct="1">
              <a:lnSpc>
                <a:spcPts val="3000"/>
              </a:lnSpc>
              <a:spcBef>
                <a:spcPts val="0"/>
              </a:spcBef>
              <a:spcAft>
                <a:spcPts val="0"/>
              </a:spcAft>
              <a:buClrTx/>
              <a:buSzTx/>
              <a:buFont typeface="Arial"/>
              <a:buNone/>
              <a:tabLst/>
              <a:defRPr/>
            </a:pPr>
            <a:r>
              <a:rPr kumimoji="0" lang="en-US" sz="2200" b="0" i="0" u="none" strike="noStrike" kern="0" cap="none" spc="-100" normalizeH="0" baseline="0" noProof="0" dirty="0" err="1" smtClean="0">
                <a:ln>
                  <a:noFill/>
                </a:ln>
                <a:solidFill>
                  <a:srgbClr val="3E3E3E"/>
                </a:solidFill>
                <a:effectLst/>
                <a:uLnTx/>
                <a:uFillTx/>
                <a:latin typeface="Arial"/>
                <a:ea typeface="+mn-ea"/>
                <a:cs typeface="Arial"/>
              </a:rPr>
              <a:t>bernard.marr@ap-institute.com</a:t>
            </a:r>
            <a:r>
              <a:rPr kumimoji="0" lang="en-US" sz="2200" b="0" i="0" u="none" strike="noStrike" kern="0" cap="none" spc="-100" normalizeH="0" baseline="0" noProof="0" dirty="0" smtClean="0">
                <a:ln>
                  <a:noFill/>
                </a:ln>
                <a:solidFill>
                  <a:srgbClr val="3E3E3E"/>
                </a:solidFill>
                <a:effectLst/>
                <a:uLnTx/>
                <a:uFillTx/>
                <a:latin typeface="Arial"/>
                <a:ea typeface="+mn-ea"/>
                <a:cs typeface="Arial"/>
              </a:rPr>
              <a:t>      </a:t>
            </a:r>
          </a:p>
          <a:p>
            <a:pPr marL="0" marR="0" lvl="0" indent="0" algn="l" defTabSz="457200" rtl="0" eaLnBrk="1" fontAlgn="auto" latinLnBrk="0" hangingPunct="1">
              <a:lnSpc>
                <a:spcPts val="3000"/>
              </a:lnSpc>
              <a:spcBef>
                <a:spcPts val="0"/>
              </a:spcBef>
              <a:spcAft>
                <a:spcPts val="0"/>
              </a:spcAft>
              <a:buClrTx/>
              <a:buSzTx/>
              <a:buFont typeface="Arial"/>
              <a:buNone/>
              <a:tabLst/>
              <a:defRPr/>
            </a:pPr>
            <a:r>
              <a:rPr kumimoji="0" lang="en-US" sz="2200" b="0" i="0" u="none" strike="noStrike" kern="0" cap="none" spc="-100" normalizeH="0" baseline="0" noProof="0" dirty="0" err="1" smtClean="0">
                <a:ln>
                  <a:noFill/>
                </a:ln>
                <a:solidFill>
                  <a:srgbClr val="3E3E3E"/>
                </a:solidFill>
                <a:effectLst/>
                <a:uLnTx/>
                <a:uFillTx/>
                <a:latin typeface="Arial"/>
                <a:ea typeface="+mn-ea"/>
                <a:cs typeface="Arial"/>
              </a:rPr>
              <a:t>www.ap-institute.com</a:t>
            </a:r>
            <a:endParaRPr kumimoji="0" lang="en-GB" sz="2200" b="0" i="0" u="none" strike="noStrike" kern="0" cap="none" spc="-100" normalizeH="0" baseline="0" noProof="0" dirty="0" smtClean="0">
              <a:ln>
                <a:noFill/>
              </a:ln>
              <a:solidFill>
                <a:srgbClr val="3E3E3E"/>
              </a:solidFill>
              <a:effectLst/>
              <a:uLnTx/>
              <a:uFillTx/>
              <a:latin typeface="Arial"/>
              <a:ea typeface="+mn-ea"/>
              <a:cs typeface="Arial"/>
            </a:endParaRPr>
          </a:p>
        </p:txBody>
      </p:sp>
      <p:sp>
        <p:nvSpPr>
          <p:cNvPr id="15" name="Subtitle 2"/>
          <p:cNvSpPr txBox="1">
            <a:spLocks/>
          </p:cNvSpPr>
          <p:nvPr userDrawn="1"/>
        </p:nvSpPr>
        <p:spPr>
          <a:xfrm>
            <a:off x="1143000" y="3276600"/>
            <a:ext cx="3429000" cy="1524000"/>
          </a:xfrm>
          <a:prstGeom prst="rect">
            <a:avLst/>
          </a:prstGeom>
        </p:spPr>
        <p:txBody>
          <a:bodyPr vert="horz" lIns="91440" tIns="45720" rIns="91440" bIns="45720" rtlCol="0">
            <a:noAutofit/>
          </a:bodyPr>
          <a:lstStyle>
            <a:lvl1pPr marL="0" marR="0" indent="0" algn="l" defTabSz="457200" rtl="0" eaLnBrk="1" fontAlgn="auto" latinLnBrk="0" hangingPunct="1">
              <a:lnSpc>
                <a:spcPts val="3000"/>
              </a:lnSpc>
              <a:spcBef>
                <a:spcPts val="0"/>
              </a:spcBef>
              <a:spcAft>
                <a:spcPts val="0"/>
              </a:spcAft>
              <a:buClrTx/>
              <a:buSzTx/>
              <a:buFont typeface="Arial"/>
              <a:buNone/>
              <a:tabLst/>
              <a:defRPr sz="2000" b="0" kern="0" spc="-100">
                <a:solidFill>
                  <a:srgbClr val="3E3E3E"/>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457200" rtl="0" eaLnBrk="1" fontAlgn="auto" latinLnBrk="0" hangingPunct="1">
              <a:lnSpc>
                <a:spcPts val="3000"/>
              </a:lnSpc>
              <a:spcBef>
                <a:spcPts val="0"/>
              </a:spcBef>
              <a:spcAft>
                <a:spcPts val="0"/>
              </a:spcAft>
              <a:buClrTx/>
              <a:buSzTx/>
              <a:buFont typeface="Arial"/>
              <a:buNone/>
              <a:tabLst/>
              <a:defRPr/>
            </a:pPr>
            <a:r>
              <a:rPr kumimoji="0" lang="en-US" sz="1800" b="0" i="0" u="none" strike="noStrike" kern="0" cap="none" spc="-100" normalizeH="0" baseline="0" noProof="0" dirty="0" err="1" smtClean="0">
                <a:ln>
                  <a:noFill/>
                </a:ln>
                <a:solidFill>
                  <a:srgbClr val="3E3E3E"/>
                </a:solidFill>
                <a:effectLst/>
                <a:uLnTx/>
                <a:uFillTx/>
                <a:latin typeface="Arial"/>
                <a:ea typeface="+mn-ea"/>
                <a:cs typeface="Arial"/>
              </a:rPr>
              <a:t>linkedin.com/in/bernardmarr</a:t>
            </a:r>
            <a:endParaRPr kumimoji="0" lang="en-US" sz="1800" b="0" i="0" u="none" strike="noStrike" kern="0" cap="none" spc="-100" normalizeH="0" baseline="0" noProof="0" dirty="0" smtClean="0">
              <a:ln>
                <a:noFill/>
              </a:ln>
              <a:solidFill>
                <a:srgbClr val="3E3E3E"/>
              </a:solidFill>
              <a:effectLst/>
              <a:uLnTx/>
              <a:uFillTx/>
              <a:latin typeface="Arial"/>
              <a:ea typeface="+mn-ea"/>
              <a:cs typeface="Arial"/>
            </a:endParaRPr>
          </a:p>
          <a:p>
            <a:pPr marL="0" marR="0" lvl="0" indent="0" algn="l" defTabSz="457200" rtl="0" eaLnBrk="1" fontAlgn="auto" latinLnBrk="0" hangingPunct="1">
              <a:lnSpc>
                <a:spcPts val="3000"/>
              </a:lnSpc>
              <a:spcBef>
                <a:spcPts val="0"/>
              </a:spcBef>
              <a:spcAft>
                <a:spcPts val="0"/>
              </a:spcAft>
              <a:buClrTx/>
              <a:buSzTx/>
              <a:buFont typeface="Arial"/>
              <a:buNone/>
              <a:tabLst/>
              <a:defRPr/>
            </a:pPr>
            <a:r>
              <a:rPr kumimoji="0" lang="en-US" sz="1800" b="0" i="0" u="none" strike="noStrike" kern="0" cap="none" spc="-100" normalizeH="0" baseline="0" noProof="0" dirty="0" err="1" smtClean="0">
                <a:ln>
                  <a:noFill/>
                </a:ln>
                <a:solidFill>
                  <a:srgbClr val="3E3E3E"/>
                </a:solidFill>
                <a:effectLst/>
                <a:uLnTx/>
                <a:uFillTx/>
                <a:latin typeface="Arial"/>
                <a:ea typeface="+mn-ea"/>
                <a:cs typeface="Arial"/>
              </a:rPr>
              <a:t>facebook.com/apinstitute</a:t>
            </a:r>
            <a:endParaRPr kumimoji="0" lang="en-US" sz="1800" b="0" i="0" u="none" strike="noStrike" kern="0" cap="none" spc="-100" normalizeH="0" baseline="0" noProof="0" dirty="0" smtClean="0">
              <a:ln>
                <a:noFill/>
              </a:ln>
              <a:solidFill>
                <a:srgbClr val="3E3E3E"/>
              </a:solidFill>
              <a:effectLst/>
              <a:uLnTx/>
              <a:uFillTx/>
              <a:latin typeface="Arial"/>
              <a:ea typeface="+mn-ea"/>
              <a:cs typeface="Arial"/>
            </a:endParaRPr>
          </a:p>
          <a:p>
            <a:pPr marL="0" marR="0" lvl="0" indent="0" algn="l" defTabSz="457200" rtl="0" eaLnBrk="1" fontAlgn="auto" latinLnBrk="0" hangingPunct="1">
              <a:lnSpc>
                <a:spcPts val="3000"/>
              </a:lnSpc>
              <a:spcBef>
                <a:spcPts val="0"/>
              </a:spcBef>
              <a:spcAft>
                <a:spcPts val="0"/>
              </a:spcAft>
              <a:buClrTx/>
              <a:buSzTx/>
              <a:buFont typeface="Arial"/>
              <a:buNone/>
              <a:tabLst/>
              <a:defRPr/>
            </a:pPr>
            <a:r>
              <a:rPr kumimoji="0" lang="en-US" sz="1800" b="0" i="0" u="none" strike="noStrike" kern="0" cap="none" spc="-100" normalizeH="0" baseline="0" noProof="0" dirty="0" err="1" smtClean="0">
                <a:ln>
                  <a:noFill/>
                </a:ln>
                <a:solidFill>
                  <a:srgbClr val="3E3E3E"/>
                </a:solidFill>
                <a:effectLst/>
                <a:uLnTx/>
                <a:uFillTx/>
                <a:latin typeface="Arial"/>
                <a:ea typeface="+mn-ea"/>
                <a:cs typeface="Arial"/>
              </a:rPr>
              <a:t>twitter.com/bernardmarr</a:t>
            </a:r>
            <a:endParaRPr kumimoji="0" lang="en-US" sz="1800" b="0" i="0" u="none" strike="noStrike" kern="0" cap="none" spc="-100" normalizeH="0" baseline="0" noProof="0" dirty="0" smtClean="0">
              <a:ln>
                <a:noFill/>
              </a:ln>
              <a:solidFill>
                <a:srgbClr val="3E3E3E"/>
              </a:solidFill>
              <a:effectLst/>
              <a:uLnTx/>
              <a:uFillTx/>
              <a:latin typeface="Arial"/>
              <a:ea typeface="+mn-ea"/>
              <a:cs typeface="Arial"/>
            </a:endParaRPr>
          </a:p>
          <a:p>
            <a:pPr marL="0" marR="0" lvl="0" indent="0" algn="l" defTabSz="457200" rtl="0" eaLnBrk="1" fontAlgn="auto" latinLnBrk="0" hangingPunct="1">
              <a:lnSpc>
                <a:spcPts val="3000"/>
              </a:lnSpc>
              <a:spcBef>
                <a:spcPts val="0"/>
              </a:spcBef>
              <a:spcAft>
                <a:spcPts val="0"/>
              </a:spcAft>
              <a:buClrTx/>
              <a:buSzTx/>
              <a:buFont typeface="Arial"/>
              <a:buNone/>
              <a:tabLst/>
              <a:defRPr/>
            </a:pPr>
            <a:r>
              <a:rPr kumimoji="0" lang="en-US" sz="1800" b="0" i="0" u="none" strike="noStrike" kern="0" cap="none" spc="-100" normalizeH="0" baseline="0" noProof="0" dirty="0" err="1" smtClean="0">
                <a:ln>
                  <a:noFill/>
                </a:ln>
                <a:solidFill>
                  <a:srgbClr val="3E3E3E"/>
                </a:solidFill>
                <a:effectLst/>
                <a:uLnTx/>
                <a:uFillTx/>
                <a:latin typeface="Arial"/>
                <a:ea typeface="+mn-ea"/>
                <a:cs typeface="Arial"/>
              </a:rPr>
              <a:t>theintelligentcompany.blogspot.com</a:t>
            </a:r>
            <a:endParaRPr kumimoji="0" lang="en-US" sz="1800" b="0" i="0" u="none" strike="noStrike" kern="0" cap="none" spc="-100" normalizeH="0" baseline="0" noProof="0" dirty="0" smtClean="0">
              <a:ln>
                <a:noFill/>
              </a:ln>
              <a:solidFill>
                <a:srgbClr val="3E3E3E"/>
              </a:solidFill>
              <a:effectLst/>
              <a:uLnTx/>
              <a:uFillTx/>
              <a:latin typeface="Arial"/>
              <a:ea typeface="+mn-ea"/>
              <a:cs typeface="Arial"/>
            </a:endParaRPr>
          </a:p>
        </p:txBody>
      </p:sp>
      <p:pic>
        <p:nvPicPr>
          <p:cNvPr id="16" name="Picture 15" descr="iocns.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8200" y="3429000"/>
            <a:ext cx="314325" cy="1447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a:xfrm>
            <a:off x="7848600" y="5979376"/>
            <a:ext cx="609600" cy="329349"/>
          </a:xfrm>
          <a:prstGeom prst="rect">
            <a:avLst/>
          </a:prstGeom>
        </p:spPr>
        <p:txBody>
          <a:bodyPr anchor="t"/>
          <a:lstStyle>
            <a:lvl1pPr algn="r">
              <a:defRPr sz="1400" b="1">
                <a:solidFill>
                  <a:schemeClr val="bg1"/>
                </a:solidFill>
                <a:latin typeface="+mn-lt"/>
              </a:defRPr>
            </a:lvl1pPr>
          </a:lstStyle>
          <a:p>
            <a:fld id="{20E47EA9-1653-6A4D-9BD7-9D22536473C3}"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848600" y="5979376"/>
            <a:ext cx="609600" cy="329349"/>
          </a:xfrm>
          <a:prstGeom prst="rect">
            <a:avLst/>
          </a:prstGeom>
        </p:spPr>
        <p:txBody>
          <a:bodyPr anchor="t"/>
          <a:lstStyle>
            <a:lvl1pPr algn="r">
              <a:defRPr sz="1400" b="1">
                <a:solidFill>
                  <a:schemeClr val="bg1"/>
                </a:solidFill>
                <a:latin typeface="+mn-lt"/>
              </a:defRPr>
            </a:lvl1pPr>
          </a:lstStyle>
          <a:p>
            <a:fld id="{20E47EA9-1653-6A4D-9BD7-9D22536473C3}"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7848600" y="5979376"/>
            <a:ext cx="609600" cy="329349"/>
          </a:xfrm>
          <a:prstGeom prst="rect">
            <a:avLst/>
          </a:prstGeom>
        </p:spPr>
        <p:txBody>
          <a:bodyPr anchor="t"/>
          <a:lstStyle>
            <a:lvl1pPr algn="r">
              <a:defRPr sz="1400" b="1">
                <a:solidFill>
                  <a:schemeClr val="bg1"/>
                </a:solidFill>
                <a:latin typeface="+mn-lt"/>
              </a:defRPr>
            </a:lvl1pPr>
          </a:lstStyle>
          <a:p>
            <a:fld id="{20E47EA9-1653-6A4D-9BD7-9D22536473C3}"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7848600" y="5979376"/>
            <a:ext cx="609600" cy="329349"/>
          </a:xfrm>
          <a:prstGeom prst="rect">
            <a:avLst/>
          </a:prstGeom>
        </p:spPr>
        <p:txBody>
          <a:bodyPr anchor="t"/>
          <a:lstStyle>
            <a:lvl1pPr algn="r">
              <a:defRPr sz="1400" b="1">
                <a:solidFill>
                  <a:schemeClr val="bg1"/>
                </a:solidFill>
                <a:latin typeface="+mn-lt"/>
              </a:defRPr>
            </a:lvl1pPr>
          </a:lstStyle>
          <a:p>
            <a:fld id="{20E47EA9-1653-6A4D-9BD7-9D22536473C3}"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7848600" y="5979376"/>
            <a:ext cx="609600" cy="329349"/>
          </a:xfrm>
          <a:prstGeom prst="rect">
            <a:avLst/>
          </a:prstGeom>
        </p:spPr>
        <p:txBody>
          <a:bodyPr anchor="t"/>
          <a:lstStyle>
            <a:lvl1pPr algn="r">
              <a:defRPr sz="1400" b="1">
                <a:solidFill>
                  <a:schemeClr val="bg1"/>
                </a:solidFill>
                <a:latin typeface="+mn-lt"/>
              </a:defRPr>
            </a:lvl1pPr>
          </a:lstStyle>
          <a:p>
            <a:fld id="{20E47EA9-1653-6A4D-9BD7-9D22536473C3}"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7848600" y="5979376"/>
            <a:ext cx="609600" cy="329349"/>
          </a:xfrm>
          <a:prstGeom prst="rect">
            <a:avLst/>
          </a:prstGeom>
        </p:spPr>
        <p:txBody>
          <a:bodyPr anchor="t"/>
          <a:lstStyle>
            <a:lvl1pPr algn="r">
              <a:defRPr sz="1400" b="1">
                <a:solidFill>
                  <a:schemeClr val="bg1"/>
                </a:solidFill>
                <a:latin typeface="+mn-lt"/>
              </a:defRPr>
            </a:lvl1pPr>
          </a:lstStyle>
          <a:p>
            <a:fld id="{04669507-FBF7-AF45-84DF-BB53B32BFF7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49" r:id="rId2"/>
    <p:sldLayoutId id="2147483652"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2.png"/><Relationship Id="rId7" Type="http://schemas.openxmlformats.org/officeDocument/2006/relationships/image" Target="../media/image11.png"/><Relationship Id="rId8"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2.png"/><Relationship Id="rId7" Type="http://schemas.openxmlformats.org/officeDocument/2006/relationships/image" Target="../media/image11.png"/><Relationship Id="rId8" Type="http://schemas.openxmlformats.org/officeDocument/2006/relationships/chart" Target="../charts/chart3.xml"/><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2.png"/><Relationship Id="rId7" Type="http://schemas.openxmlformats.org/officeDocument/2006/relationships/image" Target="../media/image11.png"/><Relationship Id="rId8" Type="http://schemas.openxmlformats.org/officeDocument/2006/relationships/chart" Target="../charts/chart4.xml"/><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2.png"/><Relationship Id="rId7" Type="http://schemas.openxmlformats.org/officeDocument/2006/relationships/image" Target="../media/image11.png"/><Relationship Id="rId8" Type="http://schemas.openxmlformats.org/officeDocument/2006/relationships/chart" Target="../charts/chart5.xml"/><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2.png"/><Relationship Id="rId7" Type="http://schemas.openxmlformats.org/officeDocument/2006/relationships/image" Target="../media/image11.png"/><Relationship Id="rId8" Type="http://schemas.openxmlformats.org/officeDocument/2006/relationships/chart" Target="../charts/chart6.xml"/><Relationship Id="rId9" Type="http://schemas.openxmlformats.org/officeDocument/2006/relationships/hyperlink" Target="http://www.linkedin.com/today/post/article/20131113065157-64875646-the-awesome-ways-big-data-is-used-today-to-change-our-world?trk=mp-author-card" TargetMode="External"/><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hyperlink" Target="http://smartdatacollective.com/big-data-guru" TargetMode="External"/><Relationship Id="rId4" Type="http://schemas.openxmlformats.org/officeDocument/2006/relationships/hyperlink" Target="https://twitter.com/BernardMarr" TargetMode="External"/><Relationship Id="rId5" Type="http://schemas.openxmlformats.org/officeDocument/2006/relationships/hyperlink" Target="https://www.facebook.com/apinstitute" TargetMode="External"/><Relationship Id="rId6" Type="http://schemas.openxmlformats.org/officeDocument/2006/relationships/hyperlink" Target="https://plus.google.com/b/112735442179895525362/112735442179895525362/posts" TargetMode="External"/><Relationship Id="rId7" Type="http://schemas.openxmlformats.org/officeDocument/2006/relationships/hyperlink" Target="http://www.youtube.com/user/bernardmarr?feature=watch" TargetMode="External"/><Relationship Id="rId8" Type="http://schemas.openxmlformats.org/officeDocument/2006/relationships/hyperlink" Target="http://www.ap-institute.com" TargetMode="External"/><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hyperlink" Target="http://www.ap-institute.com/the-knowledge-hub.aspx" TargetMode="External"/><Relationship Id="rId1" Type="http://schemas.openxmlformats.org/officeDocument/2006/relationships/slideLayout" Target="../slideLayouts/slideLayout2.xml"/><Relationship Id="rId2" Type="http://schemas.openxmlformats.org/officeDocument/2006/relationships/hyperlink" Target="https://www.linkedin.com/today/post/author/pos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1442"/>
            <a:ext cx="9144000" cy="6869442"/>
          </a:xfrm>
          <a:prstGeom prst="rect">
            <a:avLst/>
          </a:prstGeom>
        </p:spPr>
      </p:pic>
    </p:spTree>
    <p:extLst>
      <p:ext uri="{BB962C8B-B14F-4D97-AF65-F5344CB8AC3E}">
        <p14:creationId xmlns:p14="http://schemas.microsoft.com/office/powerpoint/2010/main" val="20770236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To get a better understanding of what Big Data is, it is often described using Five </a:t>
            </a:r>
            <a:r>
              <a:rPr lang="en-GB" dirty="0" err="1" smtClean="0"/>
              <a:t>Vs</a:t>
            </a:r>
            <a:r>
              <a:rPr lang="en-GB" dirty="0" smtClean="0"/>
              <a:t>:</a:t>
            </a:r>
            <a:br>
              <a:rPr lang="en-GB" dirty="0" smtClean="0"/>
            </a:br>
            <a:r>
              <a:rPr lang="en-GB" dirty="0"/>
              <a:t/>
            </a:r>
            <a:br>
              <a:rPr lang="en-GB" dirty="0"/>
            </a:br>
            <a:endParaRPr lang="en-GB" dirty="0"/>
          </a:p>
        </p:txBody>
      </p:sp>
      <p:sp>
        <p:nvSpPr>
          <p:cNvPr id="4" name="Slide Number Placeholder 3"/>
          <p:cNvSpPr>
            <a:spLocks noGrp="1"/>
          </p:cNvSpPr>
          <p:nvPr>
            <p:ph type="sldNum" sz="quarter" idx="12"/>
          </p:nvPr>
        </p:nvSpPr>
        <p:spPr/>
        <p:txBody>
          <a:bodyPr/>
          <a:lstStyle/>
          <a:p>
            <a:fld id="{C5C91067-3F27-6143-B8E7-7C555B7EF335}" type="slidenum">
              <a:rPr lang="en-US" smtClean="0"/>
              <a:t>2</a:t>
            </a:fld>
            <a:endParaRPr lang="en-US" dirty="0"/>
          </a:p>
        </p:txBody>
      </p:sp>
      <p:grpSp>
        <p:nvGrpSpPr>
          <p:cNvPr id="29" name="Group 28"/>
          <p:cNvGrpSpPr/>
          <p:nvPr/>
        </p:nvGrpSpPr>
        <p:grpSpPr>
          <a:xfrm>
            <a:off x="2135427" y="1638498"/>
            <a:ext cx="4868871" cy="4340878"/>
            <a:chOff x="1543968" y="1399760"/>
            <a:chExt cx="5855384" cy="4908965"/>
          </a:xfrm>
        </p:grpSpPr>
        <p:grpSp>
          <p:nvGrpSpPr>
            <p:cNvPr id="17" name="Group 16"/>
            <p:cNvGrpSpPr/>
            <p:nvPr/>
          </p:nvGrpSpPr>
          <p:grpSpPr>
            <a:xfrm>
              <a:off x="1712392" y="1620912"/>
              <a:ext cx="5686960" cy="4192240"/>
              <a:chOff x="1712392" y="1531640"/>
              <a:chExt cx="5686960" cy="4192240"/>
            </a:xfrm>
          </p:grpSpPr>
          <p:graphicFrame>
            <p:nvGraphicFramePr>
              <p:cNvPr id="7" name="Chart 6"/>
              <p:cNvGraphicFramePr/>
              <p:nvPr>
                <p:extLst>
                  <p:ext uri="{D42A27DB-BD31-4B8C-83A1-F6EECF244321}">
                    <p14:modId xmlns:p14="http://schemas.microsoft.com/office/powerpoint/2010/main" val="985700901"/>
                  </p:ext>
                </p:extLst>
              </p:nvPr>
            </p:nvGraphicFramePr>
            <p:xfrm>
              <a:off x="1712392" y="1531640"/>
              <a:ext cx="5686960" cy="419224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3"/>
              <p:cNvSpPr txBox="1">
                <a:spLocks noChangeArrowheads="1"/>
              </p:cNvSpPr>
              <p:nvPr/>
            </p:nvSpPr>
            <p:spPr bwMode="auto">
              <a:xfrm>
                <a:off x="2627784" y="2420888"/>
                <a:ext cx="2152913" cy="436017"/>
              </a:xfrm>
              <a:prstGeom prst="rect">
                <a:avLst/>
              </a:prstGeom>
              <a:noFill/>
              <a:ln w="12700">
                <a:noFill/>
                <a:miter lim="800000"/>
                <a:headEnd type="none" w="sm" len="sm"/>
                <a:tailEnd type="none" w="sm" len="sm"/>
              </a:ln>
            </p:spPr>
            <p:txBody>
              <a:bodyPr wrap="square" lIns="63500" tIns="63500" rIns="63500" bIns="635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2000" b="1" dirty="0" smtClean="0">
                    <a:solidFill>
                      <a:srgbClr val="404040"/>
                    </a:solidFill>
                    <a:latin typeface="Chalkboard"/>
                    <a:cs typeface="Chalkboard"/>
                  </a:rPr>
                  <a:t>Variety</a:t>
                </a:r>
                <a:endParaRPr lang="en-GB" sz="2000" b="1" dirty="0">
                  <a:solidFill>
                    <a:srgbClr val="404040"/>
                  </a:solidFill>
                  <a:latin typeface="Chalkboard"/>
                  <a:cs typeface="Chalkboard"/>
                </a:endParaRPr>
              </a:p>
            </p:txBody>
          </p:sp>
          <p:sp>
            <p:nvSpPr>
              <p:cNvPr id="9" name="Text Box 3"/>
              <p:cNvSpPr txBox="1">
                <a:spLocks noChangeArrowheads="1"/>
              </p:cNvSpPr>
              <p:nvPr/>
            </p:nvSpPr>
            <p:spPr bwMode="auto">
              <a:xfrm>
                <a:off x="2267744" y="3717032"/>
                <a:ext cx="2152913" cy="436017"/>
              </a:xfrm>
              <a:prstGeom prst="rect">
                <a:avLst/>
              </a:prstGeom>
              <a:noFill/>
              <a:ln w="12700">
                <a:noFill/>
                <a:miter lim="800000"/>
                <a:headEnd type="none" w="sm" len="sm"/>
                <a:tailEnd type="none" w="sm" len="sm"/>
              </a:ln>
            </p:spPr>
            <p:txBody>
              <a:bodyPr wrap="square" lIns="63500" tIns="63500" rIns="63500" bIns="635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2000" b="1" dirty="0" smtClean="0">
                    <a:solidFill>
                      <a:srgbClr val="404040"/>
                    </a:solidFill>
                    <a:latin typeface="Chalkboard"/>
                    <a:cs typeface="Chalkboard"/>
                  </a:rPr>
                  <a:t>Veracity</a:t>
                </a:r>
                <a:endParaRPr lang="en-GB" sz="2000" b="1" dirty="0">
                  <a:solidFill>
                    <a:srgbClr val="404040"/>
                  </a:solidFill>
                  <a:latin typeface="Chalkboard"/>
                  <a:cs typeface="Chalkboard"/>
                </a:endParaRPr>
              </a:p>
            </p:txBody>
          </p:sp>
          <p:sp>
            <p:nvSpPr>
              <p:cNvPr id="10" name="Text Box 3"/>
              <p:cNvSpPr txBox="1">
                <a:spLocks noChangeArrowheads="1"/>
              </p:cNvSpPr>
              <p:nvPr/>
            </p:nvSpPr>
            <p:spPr bwMode="auto">
              <a:xfrm>
                <a:off x="3495544" y="4725144"/>
                <a:ext cx="2152913" cy="436017"/>
              </a:xfrm>
              <a:prstGeom prst="rect">
                <a:avLst/>
              </a:prstGeom>
              <a:noFill/>
              <a:ln w="12700">
                <a:noFill/>
                <a:miter lim="800000"/>
                <a:headEnd type="none" w="sm" len="sm"/>
                <a:tailEnd type="none" w="sm" len="sm"/>
              </a:ln>
            </p:spPr>
            <p:txBody>
              <a:bodyPr wrap="square" lIns="63500" tIns="63500" rIns="63500" bIns="635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2000" b="1" dirty="0" smtClean="0">
                    <a:solidFill>
                      <a:srgbClr val="404040"/>
                    </a:solidFill>
                    <a:latin typeface="Chalkboard"/>
                    <a:cs typeface="Chalkboard"/>
                  </a:rPr>
                  <a:t>Value</a:t>
                </a:r>
                <a:endParaRPr lang="en-GB" sz="2000" b="1" dirty="0">
                  <a:solidFill>
                    <a:srgbClr val="404040"/>
                  </a:solidFill>
                  <a:latin typeface="Chalkboard"/>
                  <a:cs typeface="Chalkboard"/>
                </a:endParaRPr>
              </a:p>
            </p:txBody>
          </p:sp>
        </p:grpSp>
        <p:pic>
          <p:nvPicPr>
            <p:cNvPr id="11" name="Picture 10"/>
            <p:cNvPicPr>
              <a:picLocks noChangeAspect="1"/>
            </p:cNvPicPr>
            <p:nvPr/>
          </p:nvPicPr>
          <p:blipFill>
            <a:blip r:embed="rId3"/>
            <a:stretch>
              <a:fillRect/>
            </a:stretch>
          </p:blipFill>
          <p:spPr>
            <a:xfrm>
              <a:off x="1543968" y="1977911"/>
              <a:ext cx="939800" cy="723900"/>
            </a:xfrm>
            <a:prstGeom prst="rect">
              <a:avLst/>
            </a:prstGeom>
          </p:spPr>
        </p:pic>
        <p:pic>
          <p:nvPicPr>
            <p:cNvPr id="12" name="Picture 11"/>
            <p:cNvPicPr>
              <a:picLocks noChangeAspect="1"/>
            </p:cNvPicPr>
            <p:nvPr/>
          </p:nvPicPr>
          <p:blipFill>
            <a:blip r:embed="rId4"/>
            <a:stretch>
              <a:fillRect/>
            </a:stretch>
          </p:blipFill>
          <p:spPr>
            <a:xfrm>
              <a:off x="1631027" y="3337315"/>
              <a:ext cx="652226" cy="580889"/>
            </a:xfrm>
            <a:prstGeom prst="rect">
              <a:avLst/>
            </a:prstGeom>
          </p:spPr>
        </p:pic>
        <p:pic>
          <p:nvPicPr>
            <p:cNvPr id="13" name="Picture 12"/>
            <p:cNvPicPr>
              <a:picLocks noChangeAspect="1"/>
            </p:cNvPicPr>
            <p:nvPr/>
          </p:nvPicPr>
          <p:blipFill>
            <a:blip r:embed="rId5"/>
            <a:stretch>
              <a:fillRect/>
            </a:stretch>
          </p:blipFill>
          <p:spPr>
            <a:xfrm>
              <a:off x="1712392" y="4518981"/>
              <a:ext cx="804626" cy="539465"/>
            </a:xfrm>
            <a:prstGeom prst="rect">
              <a:avLst/>
            </a:prstGeom>
          </p:spPr>
        </p:pic>
        <p:pic>
          <p:nvPicPr>
            <p:cNvPr id="14" name="Picture 13"/>
            <p:cNvPicPr>
              <a:picLocks noChangeAspect="1"/>
            </p:cNvPicPr>
            <p:nvPr/>
          </p:nvPicPr>
          <p:blipFill>
            <a:blip r:embed="rId6"/>
            <a:stretch>
              <a:fillRect/>
            </a:stretch>
          </p:blipFill>
          <p:spPr>
            <a:xfrm>
              <a:off x="5765987" y="1399760"/>
              <a:ext cx="663168" cy="639053"/>
            </a:xfrm>
            <a:prstGeom prst="rect">
              <a:avLst/>
            </a:prstGeom>
          </p:spPr>
        </p:pic>
        <p:pic>
          <p:nvPicPr>
            <p:cNvPr id="15" name="Picture 14"/>
            <p:cNvPicPr>
              <a:picLocks noChangeAspect="1"/>
            </p:cNvPicPr>
            <p:nvPr/>
          </p:nvPicPr>
          <p:blipFill>
            <a:blip r:embed="rId7"/>
            <a:stretch>
              <a:fillRect/>
            </a:stretch>
          </p:blipFill>
          <p:spPr>
            <a:xfrm>
              <a:off x="6815152" y="4276123"/>
              <a:ext cx="584200" cy="635000"/>
            </a:xfrm>
            <a:prstGeom prst="rect">
              <a:avLst/>
            </a:prstGeom>
          </p:spPr>
        </p:pic>
        <p:pic>
          <p:nvPicPr>
            <p:cNvPr id="16" name="Picture 15"/>
            <p:cNvPicPr>
              <a:picLocks noChangeAspect="1"/>
            </p:cNvPicPr>
            <p:nvPr/>
          </p:nvPicPr>
          <p:blipFill>
            <a:blip r:embed="rId8"/>
            <a:stretch>
              <a:fillRect/>
            </a:stretch>
          </p:blipFill>
          <p:spPr>
            <a:xfrm>
              <a:off x="6865952" y="3068960"/>
              <a:ext cx="533400" cy="558800"/>
            </a:xfrm>
            <a:prstGeom prst="rect">
              <a:avLst/>
            </a:prstGeom>
          </p:spPr>
        </p:pic>
        <p:pic>
          <p:nvPicPr>
            <p:cNvPr id="23" name="Picture 22"/>
            <p:cNvPicPr>
              <a:picLocks noChangeAspect="1"/>
            </p:cNvPicPr>
            <p:nvPr/>
          </p:nvPicPr>
          <p:blipFill>
            <a:blip r:embed="rId3"/>
            <a:stretch>
              <a:fillRect/>
            </a:stretch>
          </p:blipFill>
          <p:spPr>
            <a:xfrm>
              <a:off x="6084168" y="5058446"/>
              <a:ext cx="939800" cy="723900"/>
            </a:xfrm>
            <a:prstGeom prst="rect">
              <a:avLst/>
            </a:prstGeom>
          </p:spPr>
        </p:pic>
        <p:pic>
          <p:nvPicPr>
            <p:cNvPr id="25" name="Picture 24"/>
            <p:cNvPicPr>
              <a:picLocks noChangeAspect="1"/>
            </p:cNvPicPr>
            <p:nvPr/>
          </p:nvPicPr>
          <p:blipFill>
            <a:blip r:embed="rId5"/>
            <a:stretch>
              <a:fillRect/>
            </a:stretch>
          </p:blipFill>
          <p:spPr>
            <a:xfrm>
              <a:off x="6412839" y="2162346"/>
              <a:ext cx="804626" cy="539465"/>
            </a:xfrm>
            <a:prstGeom prst="rect">
              <a:avLst/>
            </a:prstGeom>
          </p:spPr>
        </p:pic>
        <p:pic>
          <p:nvPicPr>
            <p:cNvPr id="26" name="Picture 25"/>
            <p:cNvPicPr>
              <a:picLocks noChangeAspect="1"/>
            </p:cNvPicPr>
            <p:nvPr/>
          </p:nvPicPr>
          <p:blipFill>
            <a:blip r:embed="rId6"/>
            <a:stretch>
              <a:fillRect/>
            </a:stretch>
          </p:blipFill>
          <p:spPr>
            <a:xfrm>
              <a:off x="2627784" y="5250433"/>
              <a:ext cx="663168" cy="639053"/>
            </a:xfrm>
            <a:prstGeom prst="rect">
              <a:avLst/>
            </a:prstGeom>
          </p:spPr>
        </p:pic>
        <p:pic>
          <p:nvPicPr>
            <p:cNvPr id="27" name="Picture 26"/>
            <p:cNvPicPr>
              <a:picLocks noChangeAspect="1"/>
            </p:cNvPicPr>
            <p:nvPr/>
          </p:nvPicPr>
          <p:blipFill>
            <a:blip r:embed="rId7"/>
            <a:stretch>
              <a:fillRect/>
            </a:stretch>
          </p:blipFill>
          <p:spPr>
            <a:xfrm>
              <a:off x="4420657" y="5673725"/>
              <a:ext cx="584200" cy="635000"/>
            </a:xfrm>
            <a:prstGeom prst="rect">
              <a:avLst/>
            </a:prstGeom>
          </p:spPr>
        </p:pic>
        <p:pic>
          <p:nvPicPr>
            <p:cNvPr id="28" name="Picture 27"/>
            <p:cNvPicPr>
              <a:picLocks noChangeAspect="1"/>
            </p:cNvPicPr>
            <p:nvPr/>
          </p:nvPicPr>
          <p:blipFill>
            <a:blip r:embed="rId8"/>
            <a:stretch>
              <a:fillRect/>
            </a:stretch>
          </p:blipFill>
          <p:spPr>
            <a:xfrm>
              <a:off x="2699792" y="1480013"/>
              <a:ext cx="533400" cy="558800"/>
            </a:xfrm>
            <a:prstGeom prst="rect">
              <a:avLst/>
            </a:prstGeom>
          </p:spPr>
        </p:pic>
      </p:grpSp>
    </p:spTree>
    <p:extLst>
      <p:ext uri="{BB962C8B-B14F-4D97-AF65-F5344CB8AC3E}">
        <p14:creationId xmlns:p14="http://schemas.microsoft.com/office/powerpoint/2010/main" val="41199393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We see increasing volumes of data, that  grow at exponential rates:</a:t>
            </a:r>
            <a:br>
              <a:rPr lang="en-GB" dirty="0" smtClean="0"/>
            </a:br>
            <a:r>
              <a:rPr lang="en-GB" dirty="0"/>
              <a:t/>
            </a:r>
            <a:br>
              <a:rPr lang="en-GB" dirty="0"/>
            </a:br>
            <a:endParaRPr lang="en-GB" dirty="0"/>
          </a:p>
        </p:txBody>
      </p:sp>
      <p:sp>
        <p:nvSpPr>
          <p:cNvPr id="4" name="Slide Number Placeholder 3"/>
          <p:cNvSpPr>
            <a:spLocks noGrp="1"/>
          </p:cNvSpPr>
          <p:nvPr>
            <p:ph type="sldNum" sz="quarter" idx="12"/>
          </p:nvPr>
        </p:nvSpPr>
        <p:spPr/>
        <p:txBody>
          <a:bodyPr/>
          <a:lstStyle/>
          <a:p>
            <a:fld id="{C5C91067-3F27-6143-B8E7-7C555B7EF335}" type="slidenum">
              <a:rPr lang="en-US" smtClean="0"/>
              <a:t>3</a:t>
            </a:fld>
            <a:endParaRPr lang="en-US" dirty="0"/>
          </a:p>
        </p:txBody>
      </p:sp>
      <p:sp>
        <p:nvSpPr>
          <p:cNvPr id="21" name="Text Box 9"/>
          <p:cNvSpPr txBox="1">
            <a:spLocks noChangeArrowheads="1"/>
          </p:cNvSpPr>
          <p:nvPr/>
        </p:nvSpPr>
        <p:spPr bwMode="auto">
          <a:xfrm>
            <a:off x="5004048" y="1667065"/>
            <a:ext cx="3840832" cy="2876314"/>
          </a:xfrm>
          <a:prstGeom prst="rect">
            <a:avLst/>
          </a:prstGeom>
          <a:noFill/>
          <a:ln w="12700" algn="ctr">
            <a:noFill/>
            <a:miter lim="800000"/>
            <a:headEnd/>
            <a:tailEnd/>
          </a:ln>
        </p:spPr>
        <p:txBody>
          <a:bodyPr/>
          <a:lstStyle/>
          <a:p>
            <a:pPr>
              <a:spcBef>
                <a:spcPct val="50000"/>
              </a:spcBef>
            </a:pPr>
            <a:r>
              <a:rPr lang="en-GB" b="1" dirty="0" smtClean="0">
                <a:latin typeface="Chalkboard"/>
                <a:cs typeface="Chalkboard"/>
              </a:rPr>
              <a:t>Volume</a:t>
            </a:r>
            <a:r>
              <a:rPr lang="en-GB" dirty="0" smtClean="0">
                <a:latin typeface="Chalkboard"/>
                <a:cs typeface="Chalkboard"/>
              </a:rPr>
              <a:t> refers to the vast amounts of data generated every second. We are not talking Terabytes but </a:t>
            </a:r>
            <a:r>
              <a:rPr lang="en-GB" dirty="0" err="1" smtClean="0">
                <a:latin typeface="Chalkboard"/>
                <a:cs typeface="Chalkboard"/>
              </a:rPr>
              <a:t>Zettabytes</a:t>
            </a:r>
            <a:r>
              <a:rPr lang="en-GB" dirty="0" smtClean="0">
                <a:latin typeface="Chalkboard"/>
                <a:cs typeface="Chalkboard"/>
              </a:rPr>
              <a:t> or </a:t>
            </a:r>
            <a:r>
              <a:rPr lang="en-GB" dirty="0" err="1" smtClean="0">
                <a:latin typeface="Chalkboard"/>
                <a:cs typeface="Chalkboard"/>
              </a:rPr>
              <a:t>Brontobytes</a:t>
            </a:r>
            <a:r>
              <a:rPr lang="en-GB" dirty="0" smtClean="0">
                <a:latin typeface="Chalkboard"/>
                <a:cs typeface="Chalkboard"/>
              </a:rPr>
              <a:t>. </a:t>
            </a:r>
            <a:r>
              <a:rPr lang="en-GB" dirty="0">
                <a:latin typeface="Chalkboard"/>
                <a:cs typeface="Chalkboard"/>
              </a:rPr>
              <a:t>If we take all the data generated in the world between the beginning of time and 2008, the same amount of data will soon be generated every minute</a:t>
            </a:r>
            <a:r>
              <a:rPr lang="en-GB" dirty="0" smtClean="0">
                <a:latin typeface="Chalkboard"/>
                <a:cs typeface="Chalkboard"/>
              </a:rPr>
              <a:t>. This makes most data sets too large to store and analyse using traditional database technology. New big data tools use distributed systems so that we can store and analyse data across databases that are dotted around anywhere in the world.</a:t>
            </a:r>
            <a:endParaRPr lang="en-GB" dirty="0">
              <a:latin typeface="Chalkboard"/>
              <a:cs typeface="Chalkboard"/>
            </a:endParaRPr>
          </a:p>
        </p:txBody>
      </p:sp>
      <p:grpSp>
        <p:nvGrpSpPr>
          <p:cNvPr id="22" name="Group 21"/>
          <p:cNvGrpSpPr/>
          <p:nvPr/>
        </p:nvGrpSpPr>
        <p:grpSpPr>
          <a:xfrm>
            <a:off x="288371" y="1654961"/>
            <a:ext cx="4355637" cy="4366327"/>
            <a:chOff x="1543968" y="1399760"/>
            <a:chExt cx="5855384" cy="4908965"/>
          </a:xfrm>
        </p:grpSpPr>
        <p:pic>
          <p:nvPicPr>
            <p:cNvPr id="24" name="Picture 23"/>
            <p:cNvPicPr>
              <a:picLocks noChangeAspect="1"/>
            </p:cNvPicPr>
            <p:nvPr/>
          </p:nvPicPr>
          <p:blipFill>
            <a:blip r:embed="rId2"/>
            <a:stretch>
              <a:fillRect/>
            </a:stretch>
          </p:blipFill>
          <p:spPr>
            <a:xfrm>
              <a:off x="1543968" y="1977911"/>
              <a:ext cx="939800" cy="723900"/>
            </a:xfrm>
            <a:prstGeom prst="rect">
              <a:avLst/>
            </a:prstGeom>
          </p:spPr>
        </p:pic>
        <p:pic>
          <p:nvPicPr>
            <p:cNvPr id="30" name="Picture 29"/>
            <p:cNvPicPr>
              <a:picLocks noChangeAspect="1"/>
            </p:cNvPicPr>
            <p:nvPr/>
          </p:nvPicPr>
          <p:blipFill>
            <a:blip r:embed="rId3"/>
            <a:stretch>
              <a:fillRect/>
            </a:stretch>
          </p:blipFill>
          <p:spPr>
            <a:xfrm>
              <a:off x="1631027" y="3337315"/>
              <a:ext cx="652226" cy="580889"/>
            </a:xfrm>
            <a:prstGeom prst="rect">
              <a:avLst/>
            </a:prstGeom>
          </p:spPr>
        </p:pic>
        <p:pic>
          <p:nvPicPr>
            <p:cNvPr id="31" name="Picture 30"/>
            <p:cNvPicPr>
              <a:picLocks noChangeAspect="1"/>
            </p:cNvPicPr>
            <p:nvPr/>
          </p:nvPicPr>
          <p:blipFill>
            <a:blip r:embed="rId4"/>
            <a:stretch>
              <a:fillRect/>
            </a:stretch>
          </p:blipFill>
          <p:spPr>
            <a:xfrm>
              <a:off x="1712392" y="4518981"/>
              <a:ext cx="804626" cy="539465"/>
            </a:xfrm>
            <a:prstGeom prst="rect">
              <a:avLst/>
            </a:prstGeom>
          </p:spPr>
        </p:pic>
        <p:pic>
          <p:nvPicPr>
            <p:cNvPr id="32" name="Picture 31"/>
            <p:cNvPicPr>
              <a:picLocks noChangeAspect="1"/>
            </p:cNvPicPr>
            <p:nvPr/>
          </p:nvPicPr>
          <p:blipFill>
            <a:blip r:embed="rId5"/>
            <a:stretch>
              <a:fillRect/>
            </a:stretch>
          </p:blipFill>
          <p:spPr>
            <a:xfrm>
              <a:off x="5765987" y="1399760"/>
              <a:ext cx="663168" cy="639053"/>
            </a:xfrm>
            <a:prstGeom prst="rect">
              <a:avLst/>
            </a:prstGeom>
          </p:spPr>
        </p:pic>
        <p:pic>
          <p:nvPicPr>
            <p:cNvPr id="33" name="Picture 32"/>
            <p:cNvPicPr>
              <a:picLocks noChangeAspect="1"/>
            </p:cNvPicPr>
            <p:nvPr/>
          </p:nvPicPr>
          <p:blipFill>
            <a:blip r:embed="rId6"/>
            <a:stretch>
              <a:fillRect/>
            </a:stretch>
          </p:blipFill>
          <p:spPr>
            <a:xfrm>
              <a:off x="6865952" y="3068960"/>
              <a:ext cx="533400" cy="558800"/>
            </a:xfrm>
            <a:prstGeom prst="rect">
              <a:avLst/>
            </a:prstGeom>
          </p:spPr>
        </p:pic>
        <p:pic>
          <p:nvPicPr>
            <p:cNvPr id="34" name="Picture 33"/>
            <p:cNvPicPr>
              <a:picLocks noChangeAspect="1"/>
            </p:cNvPicPr>
            <p:nvPr/>
          </p:nvPicPr>
          <p:blipFill>
            <a:blip r:embed="rId2"/>
            <a:stretch>
              <a:fillRect/>
            </a:stretch>
          </p:blipFill>
          <p:spPr>
            <a:xfrm>
              <a:off x="6084168" y="5058446"/>
              <a:ext cx="939800" cy="723900"/>
            </a:xfrm>
            <a:prstGeom prst="rect">
              <a:avLst/>
            </a:prstGeom>
          </p:spPr>
        </p:pic>
        <p:pic>
          <p:nvPicPr>
            <p:cNvPr id="35" name="Picture 34"/>
            <p:cNvPicPr>
              <a:picLocks noChangeAspect="1"/>
            </p:cNvPicPr>
            <p:nvPr/>
          </p:nvPicPr>
          <p:blipFill>
            <a:blip r:embed="rId4"/>
            <a:stretch>
              <a:fillRect/>
            </a:stretch>
          </p:blipFill>
          <p:spPr>
            <a:xfrm>
              <a:off x="6412839" y="2162346"/>
              <a:ext cx="804626" cy="539465"/>
            </a:xfrm>
            <a:prstGeom prst="rect">
              <a:avLst/>
            </a:prstGeom>
          </p:spPr>
        </p:pic>
        <p:pic>
          <p:nvPicPr>
            <p:cNvPr id="36" name="Picture 35"/>
            <p:cNvPicPr>
              <a:picLocks noChangeAspect="1"/>
            </p:cNvPicPr>
            <p:nvPr/>
          </p:nvPicPr>
          <p:blipFill>
            <a:blip r:embed="rId5"/>
            <a:stretch>
              <a:fillRect/>
            </a:stretch>
          </p:blipFill>
          <p:spPr>
            <a:xfrm>
              <a:off x="2627784" y="5250433"/>
              <a:ext cx="663168" cy="639053"/>
            </a:xfrm>
            <a:prstGeom prst="rect">
              <a:avLst/>
            </a:prstGeom>
          </p:spPr>
        </p:pic>
        <p:pic>
          <p:nvPicPr>
            <p:cNvPr id="37" name="Picture 36"/>
            <p:cNvPicPr>
              <a:picLocks noChangeAspect="1"/>
            </p:cNvPicPr>
            <p:nvPr/>
          </p:nvPicPr>
          <p:blipFill>
            <a:blip r:embed="rId7"/>
            <a:stretch>
              <a:fillRect/>
            </a:stretch>
          </p:blipFill>
          <p:spPr>
            <a:xfrm>
              <a:off x="4420657" y="5673725"/>
              <a:ext cx="584200" cy="635000"/>
            </a:xfrm>
            <a:prstGeom prst="rect">
              <a:avLst/>
            </a:prstGeom>
          </p:spPr>
        </p:pic>
        <p:pic>
          <p:nvPicPr>
            <p:cNvPr id="38" name="Picture 37"/>
            <p:cNvPicPr>
              <a:picLocks noChangeAspect="1"/>
            </p:cNvPicPr>
            <p:nvPr/>
          </p:nvPicPr>
          <p:blipFill>
            <a:blip r:embed="rId6"/>
            <a:stretch>
              <a:fillRect/>
            </a:stretch>
          </p:blipFill>
          <p:spPr>
            <a:xfrm>
              <a:off x="2699792" y="1480013"/>
              <a:ext cx="533400" cy="558800"/>
            </a:xfrm>
            <a:prstGeom prst="rect">
              <a:avLst/>
            </a:prstGeom>
          </p:spPr>
        </p:pic>
        <p:grpSp>
          <p:nvGrpSpPr>
            <p:cNvPr id="39" name="Group 38"/>
            <p:cNvGrpSpPr/>
            <p:nvPr/>
          </p:nvGrpSpPr>
          <p:grpSpPr>
            <a:xfrm>
              <a:off x="1712392" y="1620912"/>
              <a:ext cx="5686960" cy="4192240"/>
              <a:chOff x="1712392" y="1531640"/>
              <a:chExt cx="5686960" cy="4192240"/>
            </a:xfrm>
          </p:grpSpPr>
          <p:graphicFrame>
            <p:nvGraphicFramePr>
              <p:cNvPr id="41" name="Chart 40"/>
              <p:cNvGraphicFramePr/>
              <p:nvPr>
                <p:extLst>
                  <p:ext uri="{D42A27DB-BD31-4B8C-83A1-F6EECF244321}">
                    <p14:modId xmlns:p14="http://schemas.microsoft.com/office/powerpoint/2010/main" val="791938259"/>
                  </p:ext>
                </p:extLst>
              </p:nvPr>
            </p:nvGraphicFramePr>
            <p:xfrm>
              <a:off x="1712392" y="1531640"/>
              <a:ext cx="5686960" cy="4192240"/>
            </p:xfrm>
            <a:graphic>
              <a:graphicData uri="http://schemas.openxmlformats.org/drawingml/2006/chart">
                <c:chart xmlns:c="http://schemas.openxmlformats.org/drawingml/2006/chart" xmlns:r="http://schemas.openxmlformats.org/officeDocument/2006/relationships" r:id="rId8"/>
              </a:graphicData>
            </a:graphic>
          </p:graphicFrame>
          <p:sp>
            <p:nvSpPr>
              <p:cNvPr id="42" name="Text Box 3"/>
              <p:cNvSpPr txBox="1">
                <a:spLocks noChangeArrowheads="1"/>
              </p:cNvSpPr>
              <p:nvPr/>
            </p:nvSpPr>
            <p:spPr bwMode="auto">
              <a:xfrm>
                <a:off x="2627785" y="2420888"/>
                <a:ext cx="2152913" cy="490204"/>
              </a:xfrm>
              <a:prstGeom prst="rect">
                <a:avLst/>
              </a:prstGeom>
              <a:noFill/>
              <a:ln w="12700">
                <a:noFill/>
                <a:miter lim="800000"/>
                <a:headEnd type="none" w="sm" len="sm"/>
                <a:tailEnd type="none" w="sm" len="sm"/>
              </a:ln>
            </p:spPr>
            <p:txBody>
              <a:bodyPr wrap="square" lIns="63500" tIns="63500" rIns="63500" bIns="635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2000" b="1" dirty="0" smtClean="0">
                    <a:solidFill>
                      <a:srgbClr val="BFBFBF"/>
                    </a:solidFill>
                    <a:latin typeface="Chalkboard"/>
                    <a:cs typeface="Chalkboard"/>
                  </a:rPr>
                  <a:t>Variety</a:t>
                </a:r>
                <a:endParaRPr lang="en-GB" sz="2000" b="1" dirty="0">
                  <a:solidFill>
                    <a:srgbClr val="BFBFBF"/>
                  </a:solidFill>
                  <a:latin typeface="Chalkboard"/>
                  <a:cs typeface="Chalkboard"/>
                </a:endParaRPr>
              </a:p>
            </p:txBody>
          </p:sp>
          <p:sp>
            <p:nvSpPr>
              <p:cNvPr id="43" name="Text Box 3"/>
              <p:cNvSpPr txBox="1">
                <a:spLocks noChangeArrowheads="1"/>
              </p:cNvSpPr>
              <p:nvPr/>
            </p:nvSpPr>
            <p:spPr bwMode="auto">
              <a:xfrm>
                <a:off x="2075241" y="3628829"/>
                <a:ext cx="2152913" cy="490204"/>
              </a:xfrm>
              <a:prstGeom prst="rect">
                <a:avLst/>
              </a:prstGeom>
              <a:noFill/>
              <a:ln w="12700">
                <a:noFill/>
                <a:miter lim="800000"/>
                <a:headEnd type="none" w="sm" len="sm"/>
                <a:tailEnd type="none" w="sm" len="sm"/>
              </a:ln>
            </p:spPr>
            <p:txBody>
              <a:bodyPr wrap="square" lIns="63500" tIns="63500" rIns="63500" bIns="635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2000" b="1" dirty="0" smtClean="0">
                    <a:solidFill>
                      <a:srgbClr val="BFBFBF"/>
                    </a:solidFill>
                    <a:latin typeface="Chalkboard"/>
                    <a:cs typeface="Chalkboard"/>
                  </a:rPr>
                  <a:t>Veracity</a:t>
                </a:r>
                <a:endParaRPr lang="en-GB" sz="2000" b="1" dirty="0">
                  <a:solidFill>
                    <a:srgbClr val="BFBFBF"/>
                  </a:solidFill>
                  <a:latin typeface="Chalkboard"/>
                  <a:cs typeface="Chalkboard"/>
                </a:endParaRPr>
              </a:p>
            </p:txBody>
          </p:sp>
          <p:sp>
            <p:nvSpPr>
              <p:cNvPr id="44" name="Text Box 3"/>
              <p:cNvSpPr txBox="1">
                <a:spLocks noChangeArrowheads="1"/>
              </p:cNvSpPr>
              <p:nvPr/>
            </p:nvSpPr>
            <p:spPr bwMode="auto">
              <a:xfrm>
                <a:off x="3495544" y="4725143"/>
                <a:ext cx="2152913" cy="490204"/>
              </a:xfrm>
              <a:prstGeom prst="rect">
                <a:avLst/>
              </a:prstGeom>
              <a:noFill/>
              <a:ln w="12700">
                <a:noFill/>
                <a:miter lim="800000"/>
                <a:headEnd type="none" w="sm" len="sm"/>
                <a:tailEnd type="none" w="sm" len="sm"/>
              </a:ln>
            </p:spPr>
            <p:txBody>
              <a:bodyPr wrap="square" lIns="63500" tIns="63500" rIns="63500" bIns="635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2000" b="1" dirty="0" smtClean="0">
                    <a:solidFill>
                      <a:srgbClr val="BFBFBF"/>
                    </a:solidFill>
                    <a:latin typeface="Chalkboard"/>
                    <a:cs typeface="Chalkboard"/>
                  </a:rPr>
                  <a:t>Value</a:t>
                </a:r>
                <a:endParaRPr lang="en-GB" sz="2000" b="1" dirty="0">
                  <a:solidFill>
                    <a:srgbClr val="BFBFBF"/>
                  </a:solidFill>
                  <a:latin typeface="Chalkboard"/>
                  <a:cs typeface="Chalkboard"/>
                </a:endParaRPr>
              </a:p>
            </p:txBody>
          </p:sp>
        </p:grpSp>
        <p:pic>
          <p:nvPicPr>
            <p:cNvPr id="40" name="Picture 39"/>
            <p:cNvPicPr>
              <a:picLocks noChangeAspect="1"/>
            </p:cNvPicPr>
            <p:nvPr/>
          </p:nvPicPr>
          <p:blipFill>
            <a:blip r:embed="rId7"/>
            <a:stretch>
              <a:fillRect/>
            </a:stretch>
          </p:blipFill>
          <p:spPr>
            <a:xfrm>
              <a:off x="6815152" y="4276123"/>
              <a:ext cx="584200" cy="635000"/>
            </a:xfrm>
            <a:prstGeom prst="rect">
              <a:avLst/>
            </a:prstGeom>
          </p:spPr>
        </p:pic>
      </p:grpSp>
    </p:spTree>
    <p:extLst>
      <p:ext uri="{BB962C8B-B14F-4D97-AF65-F5344CB8AC3E}">
        <p14:creationId xmlns:p14="http://schemas.microsoft.com/office/powerpoint/2010/main" val="40770456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We see increasing velocity (or speed) at which  data changes, travels or increases</a:t>
            </a:r>
            <a:endParaRPr lang="en-GB" dirty="0"/>
          </a:p>
        </p:txBody>
      </p:sp>
      <p:sp>
        <p:nvSpPr>
          <p:cNvPr id="4" name="Slide Number Placeholder 3"/>
          <p:cNvSpPr>
            <a:spLocks noGrp="1"/>
          </p:cNvSpPr>
          <p:nvPr>
            <p:ph type="sldNum" sz="quarter" idx="12"/>
          </p:nvPr>
        </p:nvSpPr>
        <p:spPr/>
        <p:txBody>
          <a:bodyPr/>
          <a:lstStyle/>
          <a:p>
            <a:fld id="{C5C91067-3F27-6143-B8E7-7C555B7EF335}" type="slidenum">
              <a:rPr lang="en-US" smtClean="0"/>
              <a:t>4</a:t>
            </a:fld>
            <a:endParaRPr lang="en-US" dirty="0"/>
          </a:p>
        </p:txBody>
      </p:sp>
      <p:grpSp>
        <p:nvGrpSpPr>
          <p:cNvPr id="5" name="Group 4"/>
          <p:cNvGrpSpPr/>
          <p:nvPr/>
        </p:nvGrpSpPr>
        <p:grpSpPr>
          <a:xfrm>
            <a:off x="288371" y="1654961"/>
            <a:ext cx="4355637" cy="4366327"/>
            <a:chOff x="1543968" y="1399760"/>
            <a:chExt cx="5855384" cy="4908965"/>
          </a:xfrm>
        </p:grpSpPr>
        <p:pic>
          <p:nvPicPr>
            <p:cNvPr id="7" name="Picture 6"/>
            <p:cNvPicPr>
              <a:picLocks noChangeAspect="1"/>
            </p:cNvPicPr>
            <p:nvPr/>
          </p:nvPicPr>
          <p:blipFill>
            <a:blip r:embed="rId2"/>
            <a:stretch>
              <a:fillRect/>
            </a:stretch>
          </p:blipFill>
          <p:spPr>
            <a:xfrm>
              <a:off x="1543968" y="1977911"/>
              <a:ext cx="939800" cy="723900"/>
            </a:xfrm>
            <a:prstGeom prst="rect">
              <a:avLst/>
            </a:prstGeom>
          </p:spPr>
        </p:pic>
        <p:pic>
          <p:nvPicPr>
            <p:cNvPr id="8" name="Picture 7"/>
            <p:cNvPicPr>
              <a:picLocks noChangeAspect="1"/>
            </p:cNvPicPr>
            <p:nvPr/>
          </p:nvPicPr>
          <p:blipFill>
            <a:blip r:embed="rId3"/>
            <a:stretch>
              <a:fillRect/>
            </a:stretch>
          </p:blipFill>
          <p:spPr>
            <a:xfrm>
              <a:off x="1631027" y="3337315"/>
              <a:ext cx="652226" cy="580889"/>
            </a:xfrm>
            <a:prstGeom prst="rect">
              <a:avLst/>
            </a:prstGeom>
          </p:spPr>
        </p:pic>
        <p:pic>
          <p:nvPicPr>
            <p:cNvPr id="9" name="Picture 8"/>
            <p:cNvPicPr>
              <a:picLocks noChangeAspect="1"/>
            </p:cNvPicPr>
            <p:nvPr/>
          </p:nvPicPr>
          <p:blipFill>
            <a:blip r:embed="rId4"/>
            <a:stretch>
              <a:fillRect/>
            </a:stretch>
          </p:blipFill>
          <p:spPr>
            <a:xfrm>
              <a:off x="1712392" y="4518981"/>
              <a:ext cx="804626" cy="539465"/>
            </a:xfrm>
            <a:prstGeom prst="rect">
              <a:avLst/>
            </a:prstGeom>
          </p:spPr>
        </p:pic>
        <p:pic>
          <p:nvPicPr>
            <p:cNvPr id="10" name="Picture 9"/>
            <p:cNvPicPr>
              <a:picLocks noChangeAspect="1"/>
            </p:cNvPicPr>
            <p:nvPr/>
          </p:nvPicPr>
          <p:blipFill>
            <a:blip r:embed="rId5"/>
            <a:stretch>
              <a:fillRect/>
            </a:stretch>
          </p:blipFill>
          <p:spPr>
            <a:xfrm>
              <a:off x="5765987" y="1399760"/>
              <a:ext cx="663168" cy="639053"/>
            </a:xfrm>
            <a:prstGeom prst="rect">
              <a:avLst/>
            </a:prstGeom>
          </p:spPr>
        </p:pic>
        <p:pic>
          <p:nvPicPr>
            <p:cNvPr id="12" name="Picture 11"/>
            <p:cNvPicPr>
              <a:picLocks noChangeAspect="1"/>
            </p:cNvPicPr>
            <p:nvPr/>
          </p:nvPicPr>
          <p:blipFill>
            <a:blip r:embed="rId6"/>
            <a:stretch>
              <a:fillRect/>
            </a:stretch>
          </p:blipFill>
          <p:spPr>
            <a:xfrm>
              <a:off x="6865952" y="3068960"/>
              <a:ext cx="533400" cy="558800"/>
            </a:xfrm>
            <a:prstGeom prst="rect">
              <a:avLst/>
            </a:prstGeom>
          </p:spPr>
        </p:pic>
        <p:pic>
          <p:nvPicPr>
            <p:cNvPr id="13" name="Picture 12"/>
            <p:cNvPicPr>
              <a:picLocks noChangeAspect="1"/>
            </p:cNvPicPr>
            <p:nvPr/>
          </p:nvPicPr>
          <p:blipFill>
            <a:blip r:embed="rId2"/>
            <a:stretch>
              <a:fillRect/>
            </a:stretch>
          </p:blipFill>
          <p:spPr>
            <a:xfrm>
              <a:off x="6084168" y="5058446"/>
              <a:ext cx="939800" cy="723900"/>
            </a:xfrm>
            <a:prstGeom prst="rect">
              <a:avLst/>
            </a:prstGeom>
          </p:spPr>
        </p:pic>
        <p:pic>
          <p:nvPicPr>
            <p:cNvPr id="14" name="Picture 13"/>
            <p:cNvPicPr>
              <a:picLocks noChangeAspect="1"/>
            </p:cNvPicPr>
            <p:nvPr/>
          </p:nvPicPr>
          <p:blipFill>
            <a:blip r:embed="rId4"/>
            <a:stretch>
              <a:fillRect/>
            </a:stretch>
          </p:blipFill>
          <p:spPr>
            <a:xfrm>
              <a:off x="6412839" y="2162346"/>
              <a:ext cx="804626" cy="539465"/>
            </a:xfrm>
            <a:prstGeom prst="rect">
              <a:avLst/>
            </a:prstGeom>
          </p:spPr>
        </p:pic>
        <p:pic>
          <p:nvPicPr>
            <p:cNvPr id="15" name="Picture 14"/>
            <p:cNvPicPr>
              <a:picLocks noChangeAspect="1"/>
            </p:cNvPicPr>
            <p:nvPr/>
          </p:nvPicPr>
          <p:blipFill>
            <a:blip r:embed="rId5"/>
            <a:stretch>
              <a:fillRect/>
            </a:stretch>
          </p:blipFill>
          <p:spPr>
            <a:xfrm>
              <a:off x="2627784" y="5250433"/>
              <a:ext cx="663168" cy="639053"/>
            </a:xfrm>
            <a:prstGeom prst="rect">
              <a:avLst/>
            </a:prstGeom>
          </p:spPr>
        </p:pic>
        <p:pic>
          <p:nvPicPr>
            <p:cNvPr id="16" name="Picture 15"/>
            <p:cNvPicPr>
              <a:picLocks noChangeAspect="1"/>
            </p:cNvPicPr>
            <p:nvPr/>
          </p:nvPicPr>
          <p:blipFill>
            <a:blip r:embed="rId7"/>
            <a:stretch>
              <a:fillRect/>
            </a:stretch>
          </p:blipFill>
          <p:spPr>
            <a:xfrm>
              <a:off x="4420657" y="5673725"/>
              <a:ext cx="584200" cy="635000"/>
            </a:xfrm>
            <a:prstGeom prst="rect">
              <a:avLst/>
            </a:prstGeom>
          </p:spPr>
        </p:pic>
        <p:pic>
          <p:nvPicPr>
            <p:cNvPr id="17" name="Picture 16"/>
            <p:cNvPicPr>
              <a:picLocks noChangeAspect="1"/>
            </p:cNvPicPr>
            <p:nvPr/>
          </p:nvPicPr>
          <p:blipFill>
            <a:blip r:embed="rId6"/>
            <a:stretch>
              <a:fillRect/>
            </a:stretch>
          </p:blipFill>
          <p:spPr>
            <a:xfrm>
              <a:off x="2699792" y="1480013"/>
              <a:ext cx="533400" cy="558800"/>
            </a:xfrm>
            <a:prstGeom prst="rect">
              <a:avLst/>
            </a:prstGeom>
          </p:spPr>
        </p:pic>
        <p:grpSp>
          <p:nvGrpSpPr>
            <p:cNvPr id="6" name="Group 5"/>
            <p:cNvGrpSpPr/>
            <p:nvPr/>
          </p:nvGrpSpPr>
          <p:grpSpPr>
            <a:xfrm>
              <a:off x="1712392" y="1620912"/>
              <a:ext cx="5686960" cy="4192240"/>
              <a:chOff x="1712392" y="1531640"/>
              <a:chExt cx="5686960" cy="4192240"/>
            </a:xfrm>
          </p:grpSpPr>
          <p:graphicFrame>
            <p:nvGraphicFramePr>
              <p:cNvPr id="18" name="Chart 17"/>
              <p:cNvGraphicFramePr/>
              <p:nvPr>
                <p:extLst>
                  <p:ext uri="{D42A27DB-BD31-4B8C-83A1-F6EECF244321}">
                    <p14:modId xmlns:p14="http://schemas.microsoft.com/office/powerpoint/2010/main" val="3979329138"/>
                  </p:ext>
                </p:extLst>
              </p:nvPr>
            </p:nvGraphicFramePr>
            <p:xfrm>
              <a:off x="1712392" y="1531640"/>
              <a:ext cx="5686960" cy="4192240"/>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Box 3"/>
              <p:cNvSpPr txBox="1">
                <a:spLocks noChangeArrowheads="1"/>
              </p:cNvSpPr>
              <p:nvPr/>
            </p:nvSpPr>
            <p:spPr bwMode="auto">
              <a:xfrm>
                <a:off x="2627785" y="2420888"/>
                <a:ext cx="2152913" cy="490204"/>
              </a:xfrm>
              <a:prstGeom prst="rect">
                <a:avLst/>
              </a:prstGeom>
              <a:noFill/>
              <a:ln w="12700">
                <a:noFill/>
                <a:miter lim="800000"/>
                <a:headEnd type="none" w="sm" len="sm"/>
                <a:tailEnd type="none" w="sm" len="sm"/>
              </a:ln>
            </p:spPr>
            <p:txBody>
              <a:bodyPr wrap="square" lIns="63500" tIns="63500" rIns="63500" bIns="635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2000" b="1" dirty="0" smtClean="0">
                    <a:solidFill>
                      <a:srgbClr val="BFBFBF"/>
                    </a:solidFill>
                    <a:latin typeface="Chalkboard"/>
                    <a:cs typeface="Chalkboard"/>
                  </a:rPr>
                  <a:t>Variety</a:t>
                </a:r>
                <a:endParaRPr lang="en-GB" sz="2000" b="1" dirty="0">
                  <a:solidFill>
                    <a:srgbClr val="BFBFBF"/>
                  </a:solidFill>
                  <a:latin typeface="Chalkboard"/>
                  <a:cs typeface="Chalkboard"/>
                </a:endParaRPr>
              </a:p>
            </p:txBody>
          </p:sp>
          <p:sp>
            <p:nvSpPr>
              <p:cNvPr id="20" name="Text Box 3"/>
              <p:cNvSpPr txBox="1">
                <a:spLocks noChangeArrowheads="1"/>
              </p:cNvSpPr>
              <p:nvPr/>
            </p:nvSpPr>
            <p:spPr bwMode="auto">
              <a:xfrm>
                <a:off x="2075241" y="3628829"/>
                <a:ext cx="2152913" cy="490204"/>
              </a:xfrm>
              <a:prstGeom prst="rect">
                <a:avLst/>
              </a:prstGeom>
              <a:noFill/>
              <a:ln w="12700">
                <a:noFill/>
                <a:miter lim="800000"/>
                <a:headEnd type="none" w="sm" len="sm"/>
                <a:tailEnd type="none" w="sm" len="sm"/>
              </a:ln>
            </p:spPr>
            <p:txBody>
              <a:bodyPr wrap="square" lIns="63500" tIns="63500" rIns="63500" bIns="635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2000" b="1" dirty="0" smtClean="0">
                    <a:solidFill>
                      <a:srgbClr val="BFBFBF"/>
                    </a:solidFill>
                    <a:latin typeface="Chalkboard"/>
                    <a:cs typeface="Chalkboard"/>
                  </a:rPr>
                  <a:t>Veracity</a:t>
                </a:r>
                <a:endParaRPr lang="en-GB" sz="2000" b="1" dirty="0">
                  <a:solidFill>
                    <a:srgbClr val="BFBFBF"/>
                  </a:solidFill>
                  <a:latin typeface="Chalkboard"/>
                  <a:cs typeface="Chalkboard"/>
                </a:endParaRPr>
              </a:p>
            </p:txBody>
          </p:sp>
          <p:sp>
            <p:nvSpPr>
              <p:cNvPr id="21" name="Text Box 3"/>
              <p:cNvSpPr txBox="1">
                <a:spLocks noChangeArrowheads="1"/>
              </p:cNvSpPr>
              <p:nvPr/>
            </p:nvSpPr>
            <p:spPr bwMode="auto">
              <a:xfrm>
                <a:off x="3495544" y="4725143"/>
                <a:ext cx="2152913" cy="490204"/>
              </a:xfrm>
              <a:prstGeom prst="rect">
                <a:avLst/>
              </a:prstGeom>
              <a:noFill/>
              <a:ln w="12700">
                <a:noFill/>
                <a:miter lim="800000"/>
                <a:headEnd type="none" w="sm" len="sm"/>
                <a:tailEnd type="none" w="sm" len="sm"/>
              </a:ln>
            </p:spPr>
            <p:txBody>
              <a:bodyPr wrap="square" lIns="63500" tIns="63500" rIns="63500" bIns="635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2000" b="1" dirty="0" smtClean="0">
                    <a:solidFill>
                      <a:srgbClr val="BFBFBF"/>
                    </a:solidFill>
                    <a:latin typeface="Chalkboard"/>
                    <a:cs typeface="Chalkboard"/>
                  </a:rPr>
                  <a:t>Value</a:t>
                </a:r>
                <a:endParaRPr lang="en-GB" sz="2000" b="1" dirty="0">
                  <a:solidFill>
                    <a:srgbClr val="BFBFBF"/>
                  </a:solidFill>
                  <a:latin typeface="Chalkboard"/>
                  <a:cs typeface="Chalkboard"/>
                </a:endParaRPr>
              </a:p>
            </p:txBody>
          </p:sp>
        </p:grpSp>
        <p:pic>
          <p:nvPicPr>
            <p:cNvPr id="11" name="Picture 10"/>
            <p:cNvPicPr>
              <a:picLocks noChangeAspect="1"/>
            </p:cNvPicPr>
            <p:nvPr/>
          </p:nvPicPr>
          <p:blipFill>
            <a:blip r:embed="rId7"/>
            <a:stretch>
              <a:fillRect/>
            </a:stretch>
          </p:blipFill>
          <p:spPr>
            <a:xfrm>
              <a:off x="6815152" y="4276123"/>
              <a:ext cx="584200" cy="635000"/>
            </a:xfrm>
            <a:prstGeom prst="rect">
              <a:avLst/>
            </a:prstGeom>
          </p:spPr>
        </p:pic>
      </p:grpSp>
      <p:sp>
        <p:nvSpPr>
          <p:cNvPr id="22" name="Text Box 9"/>
          <p:cNvSpPr txBox="1">
            <a:spLocks noChangeArrowheads="1"/>
          </p:cNvSpPr>
          <p:nvPr/>
        </p:nvSpPr>
        <p:spPr bwMode="auto">
          <a:xfrm>
            <a:off x="5123656" y="1847161"/>
            <a:ext cx="3456384" cy="3562135"/>
          </a:xfrm>
          <a:prstGeom prst="rect">
            <a:avLst/>
          </a:prstGeom>
          <a:noFill/>
          <a:ln w="12700" algn="ctr">
            <a:noFill/>
            <a:miter lim="800000"/>
            <a:headEnd/>
            <a:tailEnd/>
          </a:ln>
        </p:spPr>
        <p:txBody>
          <a:bodyPr/>
          <a:lstStyle/>
          <a:p>
            <a:pPr>
              <a:spcBef>
                <a:spcPct val="50000"/>
              </a:spcBef>
            </a:pPr>
            <a:r>
              <a:rPr lang="en-GB" b="1" dirty="0">
                <a:latin typeface="Chalkboard"/>
                <a:cs typeface="Chalkboard"/>
              </a:rPr>
              <a:t>Velocity </a:t>
            </a:r>
            <a:r>
              <a:rPr lang="en-GB" dirty="0">
                <a:latin typeface="Chalkboard"/>
                <a:cs typeface="Chalkboard"/>
              </a:rPr>
              <a:t>refers to the speed at which new data is generated and the speed at which data moves around. Just think of social media messages going viral in seconds. Technology allows us </a:t>
            </a:r>
            <a:r>
              <a:rPr lang="en-GB" dirty="0" smtClean="0">
                <a:latin typeface="Chalkboard"/>
                <a:cs typeface="Chalkboard"/>
              </a:rPr>
              <a:t>now </a:t>
            </a:r>
            <a:r>
              <a:rPr lang="en-GB" dirty="0">
                <a:latin typeface="Chalkboard"/>
                <a:cs typeface="Chalkboard"/>
              </a:rPr>
              <a:t>to analyse the data while it is being </a:t>
            </a:r>
            <a:r>
              <a:rPr lang="en-GB" dirty="0" smtClean="0">
                <a:latin typeface="Chalkboard"/>
                <a:cs typeface="Chalkboard"/>
              </a:rPr>
              <a:t>generated (sometimes referred to as in-memory analytics), </a:t>
            </a:r>
            <a:r>
              <a:rPr lang="en-GB" dirty="0">
                <a:latin typeface="Chalkboard"/>
                <a:cs typeface="Chalkboard"/>
              </a:rPr>
              <a:t>without ever putting it into databases. </a:t>
            </a:r>
          </a:p>
        </p:txBody>
      </p:sp>
    </p:spTree>
    <p:extLst>
      <p:ext uri="{BB962C8B-B14F-4D97-AF65-F5344CB8AC3E}">
        <p14:creationId xmlns:p14="http://schemas.microsoft.com/office/powerpoint/2010/main" val="23781350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We see increasing variety of data types:</a:t>
            </a:r>
            <a:endParaRPr lang="en-GB" dirty="0"/>
          </a:p>
        </p:txBody>
      </p:sp>
      <p:sp>
        <p:nvSpPr>
          <p:cNvPr id="4" name="Slide Number Placeholder 3"/>
          <p:cNvSpPr>
            <a:spLocks noGrp="1"/>
          </p:cNvSpPr>
          <p:nvPr>
            <p:ph type="sldNum" sz="quarter" idx="12"/>
          </p:nvPr>
        </p:nvSpPr>
        <p:spPr/>
        <p:txBody>
          <a:bodyPr/>
          <a:lstStyle/>
          <a:p>
            <a:fld id="{C5C91067-3F27-6143-B8E7-7C555B7EF335}" type="slidenum">
              <a:rPr lang="en-US" smtClean="0"/>
              <a:t>5</a:t>
            </a:fld>
            <a:endParaRPr lang="en-US" dirty="0"/>
          </a:p>
        </p:txBody>
      </p:sp>
      <p:grpSp>
        <p:nvGrpSpPr>
          <p:cNvPr id="5" name="Group 4"/>
          <p:cNvGrpSpPr/>
          <p:nvPr/>
        </p:nvGrpSpPr>
        <p:grpSpPr>
          <a:xfrm>
            <a:off x="288371" y="1654961"/>
            <a:ext cx="4355637" cy="4366327"/>
            <a:chOff x="1543968" y="1399760"/>
            <a:chExt cx="5855384" cy="4908965"/>
          </a:xfrm>
        </p:grpSpPr>
        <p:pic>
          <p:nvPicPr>
            <p:cNvPr id="7" name="Picture 6"/>
            <p:cNvPicPr>
              <a:picLocks noChangeAspect="1"/>
            </p:cNvPicPr>
            <p:nvPr/>
          </p:nvPicPr>
          <p:blipFill>
            <a:blip r:embed="rId2"/>
            <a:stretch>
              <a:fillRect/>
            </a:stretch>
          </p:blipFill>
          <p:spPr>
            <a:xfrm>
              <a:off x="1543968" y="1977911"/>
              <a:ext cx="939800" cy="723900"/>
            </a:xfrm>
            <a:prstGeom prst="rect">
              <a:avLst/>
            </a:prstGeom>
          </p:spPr>
        </p:pic>
        <p:pic>
          <p:nvPicPr>
            <p:cNvPr id="8" name="Picture 7"/>
            <p:cNvPicPr>
              <a:picLocks noChangeAspect="1"/>
            </p:cNvPicPr>
            <p:nvPr/>
          </p:nvPicPr>
          <p:blipFill>
            <a:blip r:embed="rId3"/>
            <a:stretch>
              <a:fillRect/>
            </a:stretch>
          </p:blipFill>
          <p:spPr>
            <a:xfrm>
              <a:off x="1631027" y="3337315"/>
              <a:ext cx="652226" cy="580889"/>
            </a:xfrm>
            <a:prstGeom prst="rect">
              <a:avLst/>
            </a:prstGeom>
          </p:spPr>
        </p:pic>
        <p:pic>
          <p:nvPicPr>
            <p:cNvPr id="9" name="Picture 8"/>
            <p:cNvPicPr>
              <a:picLocks noChangeAspect="1"/>
            </p:cNvPicPr>
            <p:nvPr/>
          </p:nvPicPr>
          <p:blipFill>
            <a:blip r:embed="rId4"/>
            <a:stretch>
              <a:fillRect/>
            </a:stretch>
          </p:blipFill>
          <p:spPr>
            <a:xfrm>
              <a:off x="1712392" y="4518981"/>
              <a:ext cx="804626" cy="539465"/>
            </a:xfrm>
            <a:prstGeom prst="rect">
              <a:avLst/>
            </a:prstGeom>
          </p:spPr>
        </p:pic>
        <p:pic>
          <p:nvPicPr>
            <p:cNvPr id="10" name="Picture 9"/>
            <p:cNvPicPr>
              <a:picLocks noChangeAspect="1"/>
            </p:cNvPicPr>
            <p:nvPr/>
          </p:nvPicPr>
          <p:blipFill>
            <a:blip r:embed="rId5"/>
            <a:stretch>
              <a:fillRect/>
            </a:stretch>
          </p:blipFill>
          <p:spPr>
            <a:xfrm>
              <a:off x="5765987" y="1399760"/>
              <a:ext cx="663168" cy="639053"/>
            </a:xfrm>
            <a:prstGeom prst="rect">
              <a:avLst/>
            </a:prstGeom>
          </p:spPr>
        </p:pic>
        <p:pic>
          <p:nvPicPr>
            <p:cNvPr id="12" name="Picture 11"/>
            <p:cNvPicPr>
              <a:picLocks noChangeAspect="1"/>
            </p:cNvPicPr>
            <p:nvPr/>
          </p:nvPicPr>
          <p:blipFill>
            <a:blip r:embed="rId6"/>
            <a:stretch>
              <a:fillRect/>
            </a:stretch>
          </p:blipFill>
          <p:spPr>
            <a:xfrm>
              <a:off x="6865952" y="3068960"/>
              <a:ext cx="533400" cy="558800"/>
            </a:xfrm>
            <a:prstGeom prst="rect">
              <a:avLst/>
            </a:prstGeom>
          </p:spPr>
        </p:pic>
        <p:pic>
          <p:nvPicPr>
            <p:cNvPr id="13" name="Picture 12"/>
            <p:cNvPicPr>
              <a:picLocks noChangeAspect="1"/>
            </p:cNvPicPr>
            <p:nvPr/>
          </p:nvPicPr>
          <p:blipFill>
            <a:blip r:embed="rId2"/>
            <a:stretch>
              <a:fillRect/>
            </a:stretch>
          </p:blipFill>
          <p:spPr>
            <a:xfrm>
              <a:off x="6084168" y="5058446"/>
              <a:ext cx="939800" cy="723900"/>
            </a:xfrm>
            <a:prstGeom prst="rect">
              <a:avLst/>
            </a:prstGeom>
          </p:spPr>
        </p:pic>
        <p:pic>
          <p:nvPicPr>
            <p:cNvPr id="14" name="Picture 13"/>
            <p:cNvPicPr>
              <a:picLocks noChangeAspect="1"/>
            </p:cNvPicPr>
            <p:nvPr/>
          </p:nvPicPr>
          <p:blipFill>
            <a:blip r:embed="rId4"/>
            <a:stretch>
              <a:fillRect/>
            </a:stretch>
          </p:blipFill>
          <p:spPr>
            <a:xfrm>
              <a:off x="6412839" y="2162346"/>
              <a:ext cx="804626" cy="539465"/>
            </a:xfrm>
            <a:prstGeom prst="rect">
              <a:avLst/>
            </a:prstGeom>
          </p:spPr>
        </p:pic>
        <p:pic>
          <p:nvPicPr>
            <p:cNvPr id="15" name="Picture 14"/>
            <p:cNvPicPr>
              <a:picLocks noChangeAspect="1"/>
            </p:cNvPicPr>
            <p:nvPr/>
          </p:nvPicPr>
          <p:blipFill>
            <a:blip r:embed="rId5"/>
            <a:stretch>
              <a:fillRect/>
            </a:stretch>
          </p:blipFill>
          <p:spPr>
            <a:xfrm>
              <a:off x="2627784" y="5250433"/>
              <a:ext cx="663168" cy="639053"/>
            </a:xfrm>
            <a:prstGeom prst="rect">
              <a:avLst/>
            </a:prstGeom>
          </p:spPr>
        </p:pic>
        <p:pic>
          <p:nvPicPr>
            <p:cNvPr id="16" name="Picture 15"/>
            <p:cNvPicPr>
              <a:picLocks noChangeAspect="1"/>
            </p:cNvPicPr>
            <p:nvPr/>
          </p:nvPicPr>
          <p:blipFill>
            <a:blip r:embed="rId7"/>
            <a:stretch>
              <a:fillRect/>
            </a:stretch>
          </p:blipFill>
          <p:spPr>
            <a:xfrm>
              <a:off x="4420657" y="5673725"/>
              <a:ext cx="584200" cy="635000"/>
            </a:xfrm>
            <a:prstGeom prst="rect">
              <a:avLst/>
            </a:prstGeom>
          </p:spPr>
        </p:pic>
        <p:pic>
          <p:nvPicPr>
            <p:cNvPr id="17" name="Picture 16"/>
            <p:cNvPicPr>
              <a:picLocks noChangeAspect="1"/>
            </p:cNvPicPr>
            <p:nvPr/>
          </p:nvPicPr>
          <p:blipFill>
            <a:blip r:embed="rId6"/>
            <a:stretch>
              <a:fillRect/>
            </a:stretch>
          </p:blipFill>
          <p:spPr>
            <a:xfrm>
              <a:off x="2699792" y="1480013"/>
              <a:ext cx="533400" cy="558800"/>
            </a:xfrm>
            <a:prstGeom prst="rect">
              <a:avLst/>
            </a:prstGeom>
          </p:spPr>
        </p:pic>
        <p:grpSp>
          <p:nvGrpSpPr>
            <p:cNvPr id="6" name="Group 5"/>
            <p:cNvGrpSpPr/>
            <p:nvPr/>
          </p:nvGrpSpPr>
          <p:grpSpPr>
            <a:xfrm>
              <a:off x="1712392" y="1620912"/>
              <a:ext cx="5686960" cy="4192240"/>
              <a:chOff x="1712392" y="1531640"/>
              <a:chExt cx="5686960" cy="4192240"/>
            </a:xfrm>
          </p:grpSpPr>
          <p:graphicFrame>
            <p:nvGraphicFramePr>
              <p:cNvPr id="18" name="Chart 17"/>
              <p:cNvGraphicFramePr/>
              <p:nvPr>
                <p:extLst>
                  <p:ext uri="{D42A27DB-BD31-4B8C-83A1-F6EECF244321}">
                    <p14:modId xmlns:p14="http://schemas.microsoft.com/office/powerpoint/2010/main" val="557140277"/>
                  </p:ext>
                </p:extLst>
              </p:nvPr>
            </p:nvGraphicFramePr>
            <p:xfrm>
              <a:off x="1712392" y="1531640"/>
              <a:ext cx="5686960" cy="4192240"/>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Box 3"/>
              <p:cNvSpPr txBox="1">
                <a:spLocks noChangeArrowheads="1"/>
              </p:cNvSpPr>
              <p:nvPr/>
            </p:nvSpPr>
            <p:spPr bwMode="auto">
              <a:xfrm>
                <a:off x="2627784" y="2420888"/>
                <a:ext cx="2152913" cy="436017"/>
              </a:xfrm>
              <a:prstGeom prst="rect">
                <a:avLst/>
              </a:prstGeom>
              <a:noFill/>
              <a:ln w="12700">
                <a:noFill/>
                <a:miter lim="800000"/>
                <a:headEnd type="none" w="sm" len="sm"/>
                <a:tailEnd type="none" w="sm" len="sm"/>
              </a:ln>
            </p:spPr>
            <p:txBody>
              <a:bodyPr wrap="square" lIns="63500" tIns="63500" rIns="63500" bIns="635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2000" b="1" dirty="0" smtClean="0">
                    <a:solidFill>
                      <a:srgbClr val="404040"/>
                    </a:solidFill>
                    <a:latin typeface="Chalkboard"/>
                    <a:cs typeface="Chalkboard"/>
                  </a:rPr>
                  <a:t>Variety</a:t>
                </a:r>
                <a:endParaRPr lang="en-GB" sz="2000" b="1" dirty="0">
                  <a:solidFill>
                    <a:srgbClr val="404040"/>
                  </a:solidFill>
                  <a:latin typeface="Chalkboard"/>
                  <a:cs typeface="Chalkboard"/>
                </a:endParaRPr>
              </a:p>
            </p:txBody>
          </p:sp>
          <p:sp>
            <p:nvSpPr>
              <p:cNvPr id="20" name="Text Box 3"/>
              <p:cNvSpPr txBox="1">
                <a:spLocks noChangeArrowheads="1"/>
              </p:cNvSpPr>
              <p:nvPr/>
            </p:nvSpPr>
            <p:spPr bwMode="auto">
              <a:xfrm>
                <a:off x="2075241" y="3628829"/>
                <a:ext cx="2152913" cy="490204"/>
              </a:xfrm>
              <a:prstGeom prst="rect">
                <a:avLst/>
              </a:prstGeom>
              <a:noFill/>
              <a:ln w="12700">
                <a:noFill/>
                <a:miter lim="800000"/>
                <a:headEnd type="none" w="sm" len="sm"/>
                <a:tailEnd type="none" w="sm" len="sm"/>
              </a:ln>
            </p:spPr>
            <p:txBody>
              <a:bodyPr wrap="square" lIns="63500" tIns="63500" rIns="63500" bIns="635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2000" b="1" dirty="0" smtClean="0">
                    <a:solidFill>
                      <a:srgbClr val="BFBFBF"/>
                    </a:solidFill>
                    <a:latin typeface="Chalkboard"/>
                    <a:cs typeface="Chalkboard"/>
                  </a:rPr>
                  <a:t>Veracity</a:t>
                </a:r>
                <a:endParaRPr lang="en-GB" sz="2000" b="1" dirty="0">
                  <a:solidFill>
                    <a:srgbClr val="BFBFBF"/>
                  </a:solidFill>
                  <a:latin typeface="Chalkboard"/>
                  <a:cs typeface="Chalkboard"/>
                </a:endParaRPr>
              </a:p>
            </p:txBody>
          </p:sp>
          <p:sp>
            <p:nvSpPr>
              <p:cNvPr id="21" name="Text Box 3"/>
              <p:cNvSpPr txBox="1">
                <a:spLocks noChangeArrowheads="1"/>
              </p:cNvSpPr>
              <p:nvPr/>
            </p:nvSpPr>
            <p:spPr bwMode="auto">
              <a:xfrm>
                <a:off x="3430469" y="4681270"/>
                <a:ext cx="2152913" cy="490204"/>
              </a:xfrm>
              <a:prstGeom prst="rect">
                <a:avLst/>
              </a:prstGeom>
              <a:noFill/>
              <a:ln w="12700">
                <a:noFill/>
                <a:miter lim="800000"/>
                <a:headEnd type="none" w="sm" len="sm"/>
                <a:tailEnd type="none" w="sm" len="sm"/>
              </a:ln>
            </p:spPr>
            <p:txBody>
              <a:bodyPr wrap="square" lIns="63500" tIns="63500" rIns="63500" bIns="635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2000" b="1" dirty="0" smtClean="0">
                    <a:solidFill>
                      <a:srgbClr val="BFBFBF"/>
                    </a:solidFill>
                    <a:latin typeface="Chalkboard"/>
                    <a:cs typeface="Chalkboard"/>
                  </a:rPr>
                  <a:t>Value</a:t>
                </a:r>
                <a:endParaRPr lang="en-GB" sz="2000" b="1" dirty="0">
                  <a:solidFill>
                    <a:srgbClr val="BFBFBF"/>
                  </a:solidFill>
                  <a:latin typeface="Chalkboard"/>
                  <a:cs typeface="Chalkboard"/>
                </a:endParaRPr>
              </a:p>
            </p:txBody>
          </p:sp>
        </p:grpSp>
        <p:pic>
          <p:nvPicPr>
            <p:cNvPr id="11" name="Picture 10"/>
            <p:cNvPicPr>
              <a:picLocks noChangeAspect="1"/>
            </p:cNvPicPr>
            <p:nvPr/>
          </p:nvPicPr>
          <p:blipFill>
            <a:blip r:embed="rId7"/>
            <a:stretch>
              <a:fillRect/>
            </a:stretch>
          </p:blipFill>
          <p:spPr>
            <a:xfrm>
              <a:off x="6815152" y="4276123"/>
              <a:ext cx="584200" cy="635000"/>
            </a:xfrm>
            <a:prstGeom prst="rect">
              <a:avLst/>
            </a:prstGeom>
          </p:spPr>
        </p:pic>
      </p:grpSp>
      <p:sp>
        <p:nvSpPr>
          <p:cNvPr id="22" name="Text Box 9"/>
          <p:cNvSpPr txBox="1">
            <a:spLocks noChangeArrowheads="1"/>
          </p:cNvSpPr>
          <p:nvPr/>
        </p:nvSpPr>
        <p:spPr bwMode="auto">
          <a:xfrm>
            <a:off x="5123656" y="1806511"/>
            <a:ext cx="3456384" cy="2876314"/>
          </a:xfrm>
          <a:prstGeom prst="rect">
            <a:avLst/>
          </a:prstGeom>
          <a:noFill/>
          <a:ln w="12700" algn="ctr">
            <a:noFill/>
            <a:miter lim="800000"/>
            <a:headEnd/>
            <a:tailEnd/>
          </a:ln>
        </p:spPr>
        <p:txBody>
          <a:bodyPr/>
          <a:lstStyle/>
          <a:p>
            <a:pPr>
              <a:spcBef>
                <a:spcPct val="50000"/>
              </a:spcBef>
            </a:pPr>
            <a:r>
              <a:rPr lang="en-GB" b="1" dirty="0" smtClean="0">
                <a:latin typeface="Chalkboard"/>
                <a:cs typeface="Chalkboard"/>
              </a:rPr>
              <a:t>Variety</a:t>
            </a:r>
            <a:r>
              <a:rPr lang="en-GB" dirty="0" smtClean="0">
                <a:latin typeface="Chalkboard"/>
                <a:cs typeface="Chalkboard"/>
              </a:rPr>
              <a:t> </a:t>
            </a:r>
            <a:r>
              <a:rPr lang="en-GB" dirty="0">
                <a:latin typeface="Chalkboard"/>
                <a:cs typeface="Chalkboard"/>
              </a:rPr>
              <a:t>refers to the different types of data we can </a:t>
            </a:r>
            <a:r>
              <a:rPr lang="en-GB" dirty="0" smtClean="0">
                <a:latin typeface="Chalkboard"/>
                <a:cs typeface="Chalkboard"/>
              </a:rPr>
              <a:t>now </a:t>
            </a:r>
            <a:r>
              <a:rPr lang="en-GB" dirty="0">
                <a:latin typeface="Chalkboard"/>
                <a:cs typeface="Chalkboard"/>
              </a:rPr>
              <a:t>use. In the past we only focused on structured data that neatly </a:t>
            </a:r>
            <a:r>
              <a:rPr lang="en-GB" dirty="0" smtClean="0">
                <a:latin typeface="Chalkboard"/>
                <a:cs typeface="Chalkboard"/>
              </a:rPr>
              <a:t>fitted </a:t>
            </a:r>
            <a:r>
              <a:rPr lang="en-GB" dirty="0">
                <a:latin typeface="Chalkboard"/>
                <a:cs typeface="Chalkboard"/>
              </a:rPr>
              <a:t>into </a:t>
            </a:r>
            <a:r>
              <a:rPr lang="en-GB" dirty="0" smtClean="0">
                <a:latin typeface="Chalkboard"/>
                <a:cs typeface="Chalkboard"/>
              </a:rPr>
              <a:t>tables or relational databases, </a:t>
            </a:r>
            <a:r>
              <a:rPr lang="en-GB" dirty="0">
                <a:latin typeface="Chalkboard"/>
                <a:cs typeface="Chalkboard"/>
              </a:rPr>
              <a:t>such as financial data. In fact, 80% of the world’s data is </a:t>
            </a:r>
            <a:r>
              <a:rPr lang="en-GB" dirty="0" smtClean="0">
                <a:latin typeface="Chalkboard"/>
                <a:cs typeface="Chalkboard"/>
              </a:rPr>
              <a:t>unstructured (text, images, video, voice, etc.) </a:t>
            </a:r>
            <a:r>
              <a:rPr lang="en-GB" dirty="0">
                <a:latin typeface="Chalkboard"/>
                <a:cs typeface="Chalkboard"/>
              </a:rPr>
              <a:t>With big data technology we can now </a:t>
            </a:r>
            <a:r>
              <a:rPr lang="en-GB" dirty="0" smtClean="0">
                <a:latin typeface="Chalkboard"/>
                <a:cs typeface="Chalkboard"/>
              </a:rPr>
              <a:t>analyse and bring together data of different types such as messages</a:t>
            </a:r>
            <a:r>
              <a:rPr lang="en-GB" dirty="0">
                <a:latin typeface="Chalkboard"/>
                <a:cs typeface="Chalkboard"/>
              </a:rPr>
              <a:t>, social media conversations, photos, sensor data, video or voice recordings</a:t>
            </a:r>
            <a:r>
              <a:rPr lang="en-GB" dirty="0" smtClean="0">
                <a:latin typeface="Chalkboard"/>
                <a:cs typeface="Chalkboard"/>
              </a:rPr>
              <a:t>.</a:t>
            </a:r>
            <a:endParaRPr lang="en-GB" dirty="0">
              <a:latin typeface="Chalkboard"/>
              <a:cs typeface="Chalkboard"/>
            </a:endParaRPr>
          </a:p>
        </p:txBody>
      </p:sp>
    </p:spTree>
    <p:extLst>
      <p:ext uri="{BB962C8B-B14F-4D97-AF65-F5344CB8AC3E}">
        <p14:creationId xmlns:p14="http://schemas.microsoft.com/office/powerpoint/2010/main" val="23781350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We see increasing veracity (or accuracy) of data</a:t>
            </a:r>
            <a:endParaRPr lang="en-GB" dirty="0"/>
          </a:p>
        </p:txBody>
      </p:sp>
      <p:sp>
        <p:nvSpPr>
          <p:cNvPr id="4" name="Slide Number Placeholder 3"/>
          <p:cNvSpPr>
            <a:spLocks noGrp="1"/>
          </p:cNvSpPr>
          <p:nvPr>
            <p:ph type="sldNum" sz="quarter" idx="12"/>
          </p:nvPr>
        </p:nvSpPr>
        <p:spPr/>
        <p:txBody>
          <a:bodyPr/>
          <a:lstStyle/>
          <a:p>
            <a:fld id="{C5C91067-3F27-6143-B8E7-7C555B7EF335}" type="slidenum">
              <a:rPr lang="en-US" smtClean="0"/>
              <a:t>6</a:t>
            </a:fld>
            <a:endParaRPr lang="en-US" dirty="0"/>
          </a:p>
        </p:txBody>
      </p:sp>
      <p:grpSp>
        <p:nvGrpSpPr>
          <p:cNvPr id="5" name="Group 4"/>
          <p:cNvGrpSpPr/>
          <p:nvPr/>
        </p:nvGrpSpPr>
        <p:grpSpPr>
          <a:xfrm>
            <a:off x="288371" y="1654961"/>
            <a:ext cx="4355637" cy="4366327"/>
            <a:chOff x="1543968" y="1399760"/>
            <a:chExt cx="5855384" cy="4908965"/>
          </a:xfrm>
        </p:grpSpPr>
        <p:pic>
          <p:nvPicPr>
            <p:cNvPr id="7" name="Picture 6"/>
            <p:cNvPicPr>
              <a:picLocks noChangeAspect="1"/>
            </p:cNvPicPr>
            <p:nvPr/>
          </p:nvPicPr>
          <p:blipFill>
            <a:blip r:embed="rId2"/>
            <a:stretch>
              <a:fillRect/>
            </a:stretch>
          </p:blipFill>
          <p:spPr>
            <a:xfrm>
              <a:off x="1543968" y="1977911"/>
              <a:ext cx="939800" cy="723900"/>
            </a:xfrm>
            <a:prstGeom prst="rect">
              <a:avLst/>
            </a:prstGeom>
          </p:spPr>
        </p:pic>
        <p:pic>
          <p:nvPicPr>
            <p:cNvPr id="8" name="Picture 7"/>
            <p:cNvPicPr>
              <a:picLocks noChangeAspect="1"/>
            </p:cNvPicPr>
            <p:nvPr/>
          </p:nvPicPr>
          <p:blipFill>
            <a:blip r:embed="rId3"/>
            <a:stretch>
              <a:fillRect/>
            </a:stretch>
          </p:blipFill>
          <p:spPr>
            <a:xfrm>
              <a:off x="1631027" y="3337315"/>
              <a:ext cx="652226" cy="580889"/>
            </a:xfrm>
            <a:prstGeom prst="rect">
              <a:avLst/>
            </a:prstGeom>
          </p:spPr>
        </p:pic>
        <p:pic>
          <p:nvPicPr>
            <p:cNvPr id="9" name="Picture 8"/>
            <p:cNvPicPr>
              <a:picLocks noChangeAspect="1"/>
            </p:cNvPicPr>
            <p:nvPr/>
          </p:nvPicPr>
          <p:blipFill>
            <a:blip r:embed="rId4"/>
            <a:stretch>
              <a:fillRect/>
            </a:stretch>
          </p:blipFill>
          <p:spPr>
            <a:xfrm>
              <a:off x="1712392" y="4518981"/>
              <a:ext cx="804626" cy="539465"/>
            </a:xfrm>
            <a:prstGeom prst="rect">
              <a:avLst/>
            </a:prstGeom>
          </p:spPr>
        </p:pic>
        <p:pic>
          <p:nvPicPr>
            <p:cNvPr id="10" name="Picture 9"/>
            <p:cNvPicPr>
              <a:picLocks noChangeAspect="1"/>
            </p:cNvPicPr>
            <p:nvPr/>
          </p:nvPicPr>
          <p:blipFill>
            <a:blip r:embed="rId5"/>
            <a:stretch>
              <a:fillRect/>
            </a:stretch>
          </p:blipFill>
          <p:spPr>
            <a:xfrm>
              <a:off x="5765987" y="1399760"/>
              <a:ext cx="663168" cy="639053"/>
            </a:xfrm>
            <a:prstGeom prst="rect">
              <a:avLst/>
            </a:prstGeom>
          </p:spPr>
        </p:pic>
        <p:pic>
          <p:nvPicPr>
            <p:cNvPr id="12" name="Picture 11"/>
            <p:cNvPicPr>
              <a:picLocks noChangeAspect="1"/>
            </p:cNvPicPr>
            <p:nvPr/>
          </p:nvPicPr>
          <p:blipFill>
            <a:blip r:embed="rId6"/>
            <a:stretch>
              <a:fillRect/>
            </a:stretch>
          </p:blipFill>
          <p:spPr>
            <a:xfrm>
              <a:off x="6865952" y="3068960"/>
              <a:ext cx="533400" cy="558800"/>
            </a:xfrm>
            <a:prstGeom prst="rect">
              <a:avLst/>
            </a:prstGeom>
          </p:spPr>
        </p:pic>
        <p:pic>
          <p:nvPicPr>
            <p:cNvPr id="13" name="Picture 12"/>
            <p:cNvPicPr>
              <a:picLocks noChangeAspect="1"/>
            </p:cNvPicPr>
            <p:nvPr/>
          </p:nvPicPr>
          <p:blipFill>
            <a:blip r:embed="rId2"/>
            <a:stretch>
              <a:fillRect/>
            </a:stretch>
          </p:blipFill>
          <p:spPr>
            <a:xfrm>
              <a:off x="6084168" y="5058446"/>
              <a:ext cx="939800" cy="723900"/>
            </a:xfrm>
            <a:prstGeom prst="rect">
              <a:avLst/>
            </a:prstGeom>
          </p:spPr>
        </p:pic>
        <p:pic>
          <p:nvPicPr>
            <p:cNvPr id="14" name="Picture 13"/>
            <p:cNvPicPr>
              <a:picLocks noChangeAspect="1"/>
            </p:cNvPicPr>
            <p:nvPr/>
          </p:nvPicPr>
          <p:blipFill>
            <a:blip r:embed="rId4"/>
            <a:stretch>
              <a:fillRect/>
            </a:stretch>
          </p:blipFill>
          <p:spPr>
            <a:xfrm>
              <a:off x="6412839" y="2162346"/>
              <a:ext cx="804626" cy="539465"/>
            </a:xfrm>
            <a:prstGeom prst="rect">
              <a:avLst/>
            </a:prstGeom>
          </p:spPr>
        </p:pic>
        <p:pic>
          <p:nvPicPr>
            <p:cNvPr id="15" name="Picture 14"/>
            <p:cNvPicPr>
              <a:picLocks noChangeAspect="1"/>
            </p:cNvPicPr>
            <p:nvPr/>
          </p:nvPicPr>
          <p:blipFill>
            <a:blip r:embed="rId5"/>
            <a:stretch>
              <a:fillRect/>
            </a:stretch>
          </p:blipFill>
          <p:spPr>
            <a:xfrm>
              <a:off x="2627784" y="5250433"/>
              <a:ext cx="663168" cy="639053"/>
            </a:xfrm>
            <a:prstGeom prst="rect">
              <a:avLst/>
            </a:prstGeom>
          </p:spPr>
        </p:pic>
        <p:pic>
          <p:nvPicPr>
            <p:cNvPr id="16" name="Picture 15"/>
            <p:cNvPicPr>
              <a:picLocks noChangeAspect="1"/>
            </p:cNvPicPr>
            <p:nvPr/>
          </p:nvPicPr>
          <p:blipFill>
            <a:blip r:embed="rId7"/>
            <a:stretch>
              <a:fillRect/>
            </a:stretch>
          </p:blipFill>
          <p:spPr>
            <a:xfrm>
              <a:off x="4420657" y="5673725"/>
              <a:ext cx="584200" cy="635000"/>
            </a:xfrm>
            <a:prstGeom prst="rect">
              <a:avLst/>
            </a:prstGeom>
          </p:spPr>
        </p:pic>
        <p:pic>
          <p:nvPicPr>
            <p:cNvPr id="17" name="Picture 16"/>
            <p:cNvPicPr>
              <a:picLocks noChangeAspect="1"/>
            </p:cNvPicPr>
            <p:nvPr/>
          </p:nvPicPr>
          <p:blipFill>
            <a:blip r:embed="rId6"/>
            <a:stretch>
              <a:fillRect/>
            </a:stretch>
          </p:blipFill>
          <p:spPr>
            <a:xfrm>
              <a:off x="2699792" y="1480013"/>
              <a:ext cx="533400" cy="558800"/>
            </a:xfrm>
            <a:prstGeom prst="rect">
              <a:avLst/>
            </a:prstGeom>
          </p:spPr>
        </p:pic>
        <p:grpSp>
          <p:nvGrpSpPr>
            <p:cNvPr id="6" name="Group 5"/>
            <p:cNvGrpSpPr/>
            <p:nvPr/>
          </p:nvGrpSpPr>
          <p:grpSpPr>
            <a:xfrm>
              <a:off x="1712392" y="1620912"/>
              <a:ext cx="5686960" cy="4192240"/>
              <a:chOff x="1712392" y="1531640"/>
              <a:chExt cx="5686960" cy="4192240"/>
            </a:xfrm>
          </p:grpSpPr>
          <p:graphicFrame>
            <p:nvGraphicFramePr>
              <p:cNvPr id="18" name="Chart 17"/>
              <p:cNvGraphicFramePr/>
              <p:nvPr>
                <p:extLst>
                  <p:ext uri="{D42A27DB-BD31-4B8C-83A1-F6EECF244321}">
                    <p14:modId xmlns:p14="http://schemas.microsoft.com/office/powerpoint/2010/main" val="2430109931"/>
                  </p:ext>
                </p:extLst>
              </p:nvPr>
            </p:nvGraphicFramePr>
            <p:xfrm>
              <a:off x="1712392" y="1531640"/>
              <a:ext cx="5686960" cy="4192240"/>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Box 3"/>
              <p:cNvSpPr txBox="1">
                <a:spLocks noChangeArrowheads="1"/>
              </p:cNvSpPr>
              <p:nvPr/>
            </p:nvSpPr>
            <p:spPr bwMode="auto">
              <a:xfrm>
                <a:off x="2627785" y="2420888"/>
                <a:ext cx="2152913" cy="490204"/>
              </a:xfrm>
              <a:prstGeom prst="rect">
                <a:avLst/>
              </a:prstGeom>
              <a:noFill/>
              <a:ln w="12700">
                <a:noFill/>
                <a:miter lim="800000"/>
                <a:headEnd type="none" w="sm" len="sm"/>
                <a:tailEnd type="none" w="sm" len="sm"/>
              </a:ln>
            </p:spPr>
            <p:txBody>
              <a:bodyPr wrap="square" lIns="63500" tIns="63500" rIns="63500" bIns="635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2000" b="1" dirty="0" smtClean="0">
                    <a:solidFill>
                      <a:srgbClr val="BFBFBF"/>
                    </a:solidFill>
                    <a:latin typeface="Chalkboard"/>
                    <a:cs typeface="Chalkboard"/>
                  </a:rPr>
                  <a:t>Variety</a:t>
                </a:r>
                <a:endParaRPr lang="en-GB" sz="2000" b="1" dirty="0">
                  <a:solidFill>
                    <a:srgbClr val="BFBFBF"/>
                  </a:solidFill>
                  <a:latin typeface="Chalkboard"/>
                  <a:cs typeface="Chalkboard"/>
                </a:endParaRPr>
              </a:p>
            </p:txBody>
          </p:sp>
          <p:sp>
            <p:nvSpPr>
              <p:cNvPr id="20" name="Text Box 3"/>
              <p:cNvSpPr txBox="1">
                <a:spLocks noChangeArrowheads="1"/>
              </p:cNvSpPr>
              <p:nvPr/>
            </p:nvSpPr>
            <p:spPr bwMode="auto">
              <a:xfrm>
                <a:off x="2267744" y="3717032"/>
                <a:ext cx="2152913" cy="436017"/>
              </a:xfrm>
              <a:prstGeom prst="rect">
                <a:avLst/>
              </a:prstGeom>
              <a:noFill/>
              <a:ln w="12700">
                <a:noFill/>
                <a:miter lim="800000"/>
                <a:headEnd type="none" w="sm" len="sm"/>
                <a:tailEnd type="none" w="sm" len="sm"/>
              </a:ln>
            </p:spPr>
            <p:txBody>
              <a:bodyPr wrap="square" lIns="63500" tIns="63500" rIns="63500" bIns="635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2000" b="1" dirty="0" smtClean="0">
                    <a:solidFill>
                      <a:srgbClr val="404040"/>
                    </a:solidFill>
                    <a:latin typeface="Chalkboard"/>
                    <a:cs typeface="Chalkboard"/>
                  </a:rPr>
                  <a:t>Veracity</a:t>
                </a:r>
                <a:endParaRPr lang="en-GB" sz="2000" b="1" dirty="0">
                  <a:solidFill>
                    <a:srgbClr val="404040"/>
                  </a:solidFill>
                  <a:latin typeface="Chalkboard"/>
                  <a:cs typeface="Chalkboard"/>
                </a:endParaRPr>
              </a:p>
            </p:txBody>
          </p:sp>
          <p:sp>
            <p:nvSpPr>
              <p:cNvPr id="21" name="Text Box 3"/>
              <p:cNvSpPr txBox="1">
                <a:spLocks noChangeArrowheads="1"/>
              </p:cNvSpPr>
              <p:nvPr/>
            </p:nvSpPr>
            <p:spPr bwMode="auto">
              <a:xfrm>
                <a:off x="3430469" y="4681270"/>
                <a:ext cx="2152913" cy="490204"/>
              </a:xfrm>
              <a:prstGeom prst="rect">
                <a:avLst/>
              </a:prstGeom>
              <a:noFill/>
              <a:ln w="12700">
                <a:noFill/>
                <a:miter lim="800000"/>
                <a:headEnd type="none" w="sm" len="sm"/>
                <a:tailEnd type="none" w="sm" len="sm"/>
              </a:ln>
            </p:spPr>
            <p:txBody>
              <a:bodyPr wrap="square" lIns="63500" tIns="63500" rIns="63500" bIns="635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2000" b="1" dirty="0" smtClean="0">
                    <a:solidFill>
                      <a:srgbClr val="BFBFBF"/>
                    </a:solidFill>
                    <a:latin typeface="Chalkboard"/>
                    <a:cs typeface="Chalkboard"/>
                  </a:rPr>
                  <a:t>Value</a:t>
                </a:r>
                <a:endParaRPr lang="en-GB" sz="2000" b="1" dirty="0">
                  <a:solidFill>
                    <a:srgbClr val="BFBFBF"/>
                  </a:solidFill>
                  <a:latin typeface="Chalkboard"/>
                  <a:cs typeface="Chalkboard"/>
                </a:endParaRPr>
              </a:p>
            </p:txBody>
          </p:sp>
        </p:grpSp>
        <p:pic>
          <p:nvPicPr>
            <p:cNvPr id="11" name="Picture 10"/>
            <p:cNvPicPr>
              <a:picLocks noChangeAspect="1"/>
            </p:cNvPicPr>
            <p:nvPr/>
          </p:nvPicPr>
          <p:blipFill>
            <a:blip r:embed="rId7"/>
            <a:stretch>
              <a:fillRect/>
            </a:stretch>
          </p:blipFill>
          <p:spPr>
            <a:xfrm>
              <a:off x="6815152" y="4276123"/>
              <a:ext cx="584200" cy="635000"/>
            </a:xfrm>
            <a:prstGeom prst="rect">
              <a:avLst/>
            </a:prstGeom>
          </p:spPr>
        </p:pic>
      </p:grpSp>
      <p:sp>
        <p:nvSpPr>
          <p:cNvPr id="22" name="Text Box 9"/>
          <p:cNvSpPr txBox="1">
            <a:spLocks noChangeArrowheads="1"/>
          </p:cNvSpPr>
          <p:nvPr/>
        </p:nvSpPr>
        <p:spPr bwMode="auto">
          <a:xfrm>
            <a:off x="5125723" y="1940181"/>
            <a:ext cx="3456384" cy="2876314"/>
          </a:xfrm>
          <a:prstGeom prst="rect">
            <a:avLst/>
          </a:prstGeom>
          <a:noFill/>
          <a:ln w="12700" algn="ctr">
            <a:noFill/>
            <a:miter lim="800000"/>
            <a:headEnd/>
            <a:tailEnd/>
          </a:ln>
        </p:spPr>
        <p:txBody>
          <a:bodyPr/>
          <a:lstStyle/>
          <a:p>
            <a:pPr>
              <a:spcBef>
                <a:spcPct val="50000"/>
              </a:spcBef>
            </a:pPr>
            <a:r>
              <a:rPr lang="en-GB" b="1" dirty="0">
                <a:latin typeface="Chalkboard"/>
                <a:cs typeface="Chalkboard"/>
              </a:rPr>
              <a:t>Veracity</a:t>
            </a:r>
            <a:r>
              <a:rPr lang="en-GB" dirty="0">
                <a:latin typeface="Chalkboard"/>
                <a:cs typeface="Chalkboard"/>
              </a:rPr>
              <a:t> refers to the messiness </a:t>
            </a:r>
            <a:r>
              <a:rPr lang="en-GB" dirty="0" smtClean="0">
                <a:latin typeface="Chalkboard"/>
                <a:cs typeface="Chalkboard"/>
              </a:rPr>
              <a:t>or trustworthiness of </a:t>
            </a:r>
            <a:r>
              <a:rPr lang="en-GB" dirty="0">
                <a:latin typeface="Chalkboard"/>
                <a:cs typeface="Chalkboard"/>
              </a:rPr>
              <a:t>the data. With many forms of big </a:t>
            </a:r>
            <a:r>
              <a:rPr lang="en-GB" dirty="0" smtClean="0">
                <a:latin typeface="Chalkboard"/>
                <a:cs typeface="Chalkboard"/>
              </a:rPr>
              <a:t>data quality </a:t>
            </a:r>
            <a:r>
              <a:rPr lang="en-GB" dirty="0">
                <a:latin typeface="Chalkboard"/>
                <a:cs typeface="Chalkboard"/>
              </a:rPr>
              <a:t>and </a:t>
            </a:r>
            <a:r>
              <a:rPr lang="en-GB" dirty="0" smtClean="0">
                <a:latin typeface="Chalkboard"/>
                <a:cs typeface="Chalkboard"/>
              </a:rPr>
              <a:t>accuracy are less </a:t>
            </a:r>
            <a:r>
              <a:rPr lang="en-GB" dirty="0">
                <a:latin typeface="Chalkboard"/>
                <a:cs typeface="Chalkboard"/>
              </a:rPr>
              <a:t>controllable (just think of Twitter posts with hash tags, abbreviations, typos and colloquial </a:t>
            </a:r>
            <a:r>
              <a:rPr lang="en-GB" dirty="0" smtClean="0">
                <a:latin typeface="Chalkboard"/>
                <a:cs typeface="Chalkboard"/>
              </a:rPr>
              <a:t>speech as well as the reliability and accuracy of content) </a:t>
            </a:r>
            <a:r>
              <a:rPr lang="en-GB" dirty="0">
                <a:latin typeface="Chalkboard"/>
                <a:cs typeface="Chalkboard"/>
              </a:rPr>
              <a:t>but technology now allows us to work with this type of data.</a:t>
            </a:r>
          </a:p>
        </p:txBody>
      </p:sp>
    </p:spTree>
    <p:extLst>
      <p:ext uri="{BB962C8B-B14F-4D97-AF65-F5344CB8AC3E}">
        <p14:creationId xmlns:p14="http://schemas.microsoft.com/office/powerpoint/2010/main" val="19279742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Value – The most </a:t>
            </a:r>
            <a:r>
              <a:rPr lang="en-GB" dirty="0"/>
              <a:t>i</a:t>
            </a:r>
            <a:r>
              <a:rPr lang="en-GB" dirty="0" smtClean="0"/>
              <a:t>mportant V of all!</a:t>
            </a:r>
            <a:endParaRPr lang="en-GB" dirty="0"/>
          </a:p>
        </p:txBody>
      </p:sp>
      <p:sp>
        <p:nvSpPr>
          <p:cNvPr id="4" name="Slide Number Placeholder 3"/>
          <p:cNvSpPr>
            <a:spLocks noGrp="1"/>
          </p:cNvSpPr>
          <p:nvPr>
            <p:ph type="sldNum" sz="quarter" idx="12"/>
          </p:nvPr>
        </p:nvSpPr>
        <p:spPr/>
        <p:txBody>
          <a:bodyPr/>
          <a:lstStyle/>
          <a:p>
            <a:fld id="{C5C91067-3F27-6143-B8E7-7C555B7EF335}" type="slidenum">
              <a:rPr lang="en-US" smtClean="0"/>
              <a:t>7</a:t>
            </a:fld>
            <a:endParaRPr lang="en-US" dirty="0"/>
          </a:p>
        </p:txBody>
      </p:sp>
      <p:grpSp>
        <p:nvGrpSpPr>
          <p:cNvPr id="5" name="Group 4"/>
          <p:cNvGrpSpPr/>
          <p:nvPr/>
        </p:nvGrpSpPr>
        <p:grpSpPr>
          <a:xfrm>
            <a:off x="292044" y="1578096"/>
            <a:ext cx="4355637" cy="4366327"/>
            <a:chOff x="1543968" y="1399760"/>
            <a:chExt cx="5855384" cy="4908965"/>
          </a:xfrm>
        </p:grpSpPr>
        <p:pic>
          <p:nvPicPr>
            <p:cNvPr id="7" name="Picture 6"/>
            <p:cNvPicPr>
              <a:picLocks noChangeAspect="1"/>
            </p:cNvPicPr>
            <p:nvPr/>
          </p:nvPicPr>
          <p:blipFill>
            <a:blip r:embed="rId2"/>
            <a:stretch>
              <a:fillRect/>
            </a:stretch>
          </p:blipFill>
          <p:spPr>
            <a:xfrm>
              <a:off x="1543968" y="1977911"/>
              <a:ext cx="939800" cy="723900"/>
            </a:xfrm>
            <a:prstGeom prst="rect">
              <a:avLst/>
            </a:prstGeom>
          </p:spPr>
        </p:pic>
        <p:pic>
          <p:nvPicPr>
            <p:cNvPr id="8" name="Picture 7"/>
            <p:cNvPicPr>
              <a:picLocks noChangeAspect="1"/>
            </p:cNvPicPr>
            <p:nvPr/>
          </p:nvPicPr>
          <p:blipFill>
            <a:blip r:embed="rId3"/>
            <a:stretch>
              <a:fillRect/>
            </a:stretch>
          </p:blipFill>
          <p:spPr>
            <a:xfrm>
              <a:off x="1631027" y="3337315"/>
              <a:ext cx="652226" cy="580889"/>
            </a:xfrm>
            <a:prstGeom prst="rect">
              <a:avLst/>
            </a:prstGeom>
          </p:spPr>
        </p:pic>
        <p:pic>
          <p:nvPicPr>
            <p:cNvPr id="9" name="Picture 8"/>
            <p:cNvPicPr>
              <a:picLocks noChangeAspect="1"/>
            </p:cNvPicPr>
            <p:nvPr/>
          </p:nvPicPr>
          <p:blipFill>
            <a:blip r:embed="rId4"/>
            <a:stretch>
              <a:fillRect/>
            </a:stretch>
          </p:blipFill>
          <p:spPr>
            <a:xfrm>
              <a:off x="1712392" y="4518981"/>
              <a:ext cx="804626" cy="539465"/>
            </a:xfrm>
            <a:prstGeom prst="rect">
              <a:avLst/>
            </a:prstGeom>
          </p:spPr>
        </p:pic>
        <p:pic>
          <p:nvPicPr>
            <p:cNvPr id="10" name="Picture 9"/>
            <p:cNvPicPr>
              <a:picLocks noChangeAspect="1"/>
            </p:cNvPicPr>
            <p:nvPr/>
          </p:nvPicPr>
          <p:blipFill>
            <a:blip r:embed="rId5"/>
            <a:stretch>
              <a:fillRect/>
            </a:stretch>
          </p:blipFill>
          <p:spPr>
            <a:xfrm>
              <a:off x="5765987" y="1399760"/>
              <a:ext cx="663168" cy="639053"/>
            </a:xfrm>
            <a:prstGeom prst="rect">
              <a:avLst/>
            </a:prstGeom>
          </p:spPr>
        </p:pic>
        <p:pic>
          <p:nvPicPr>
            <p:cNvPr id="12" name="Picture 11"/>
            <p:cNvPicPr>
              <a:picLocks noChangeAspect="1"/>
            </p:cNvPicPr>
            <p:nvPr/>
          </p:nvPicPr>
          <p:blipFill>
            <a:blip r:embed="rId6"/>
            <a:stretch>
              <a:fillRect/>
            </a:stretch>
          </p:blipFill>
          <p:spPr>
            <a:xfrm>
              <a:off x="6865952" y="3068960"/>
              <a:ext cx="533400" cy="558800"/>
            </a:xfrm>
            <a:prstGeom prst="rect">
              <a:avLst/>
            </a:prstGeom>
          </p:spPr>
        </p:pic>
        <p:pic>
          <p:nvPicPr>
            <p:cNvPr id="13" name="Picture 12"/>
            <p:cNvPicPr>
              <a:picLocks noChangeAspect="1"/>
            </p:cNvPicPr>
            <p:nvPr/>
          </p:nvPicPr>
          <p:blipFill>
            <a:blip r:embed="rId2"/>
            <a:stretch>
              <a:fillRect/>
            </a:stretch>
          </p:blipFill>
          <p:spPr>
            <a:xfrm>
              <a:off x="6084168" y="5058446"/>
              <a:ext cx="939800" cy="723900"/>
            </a:xfrm>
            <a:prstGeom prst="rect">
              <a:avLst/>
            </a:prstGeom>
          </p:spPr>
        </p:pic>
        <p:pic>
          <p:nvPicPr>
            <p:cNvPr id="14" name="Picture 13"/>
            <p:cNvPicPr>
              <a:picLocks noChangeAspect="1"/>
            </p:cNvPicPr>
            <p:nvPr/>
          </p:nvPicPr>
          <p:blipFill>
            <a:blip r:embed="rId4"/>
            <a:stretch>
              <a:fillRect/>
            </a:stretch>
          </p:blipFill>
          <p:spPr>
            <a:xfrm>
              <a:off x="6412839" y="2162346"/>
              <a:ext cx="804626" cy="539465"/>
            </a:xfrm>
            <a:prstGeom prst="rect">
              <a:avLst/>
            </a:prstGeom>
          </p:spPr>
        </p:pic>
        <p:pic>
          <p:nvPicPr>
            <p:cNvPr id="15" name="Picture 14"/>
            <p:cNvPicPr>
              <a:picLocks noChangeAspect="1"/>
            </p:cNvPicPr>
            <p:nvPr/>
          </p:nvPicPr>
          <p:blipFill>
            <a:blip r:embed="rId5"/>
            <a:stretch>
              <a:fillRect/>
            </a:stretch>
          </p:blipFill>
          <p:spPr>
            <a:xfrm>
              <a:off x="2627784" y="5250433"/>
              <a:ext cx="663168" cy="639053"/>
            </a:xfrm>
            <a:prstGeom prst="rect">
              <a:avLst/>
            </a:prstGeom>
          </p:spPr>
        </p:pic>
        <p:pic>
          <p:nvPicPr>
            <p:cNvPr id="16" name="Picture 15"/>
            <p:cNvPicPr>
              <a:picLocks noChangeAspect="1"/>
            </p:cNvPicPr>
            <p:nvPr/>
          </p:nvPicPr>
          <p:blipFill>
            <a:blip r:embed="rId7"/>
            <a:stretch>
              <a:fillRect/>
            </a:stretch>
          </p:blipFill>
          <p:spPr>
            <a:xfrm>
              <a:off x="4420657" y="5673725"/>
              <a:ext cx="584200" cy="635000"/>
            </a:xfrm>
            <a:prstGeom prst="rect">
              <a:avLst/>
            </a:prstGeom>
          </p:spPr>
        </p:pic>
        <p:pic>
          <p:nvPicPr>
            <p:cNvPr id="17" name="Picture 16"/>
            <p:cNvPicPr>
              <a:picLocks noChangeAspect="1"/>
            </p:cNvPicPr>
            <p:nvPr/>
          </p:nvPicPr>
          <p:blipFill>
            <a:blip r:embed="rId6"/>
            <a:stretch>
              <a:fillRect/>
            </a:stretch>
          </p:blipFill>
          <p:spPr>
            <a:xfrm>
              <a:off x="2699792" y="1480013"/>
              <a:ext cx="533400" cy="558800"/>
            </a:xfrm>
            <a:prstGeom prst="rect">
              <a:avLst/>
            </a:prstGeom>
          </p:spPr>
        </p:pic>
        <p:grpSp>
          <p:nvGrpSpPr>
            <p:cNvPr id="6" name="Group 5"/>
            <p:cNvGrpSpPr/>
            <p:nvPr/>
          </p:nvGrpSpPr>
          <p:grpSpPr>
            <a:xfrm>
              <a:off x="1712392" y="1620912"/>
              <a:ext cx="5686960" cy="4192240"/>
              <a:chOff x="1712392" y="1531640"/>
              <a:chExt cx="5686960" cy="4192240"/>
            </a:xfrm>
          </p:grpSpPr>
          <p:graphicFrame>
            <p:nvGraphicFramePr>
              <p:cNvPr id="18" name="Chart 17"/>
              <p:cNvGraphicFramePr/>
              <p:nvPr>
                <p:extLst>
                  <p:ext uri="{D42A27DB-BD31-4B8C-83A1-F6EECF244321}">
                    <p14:modId xmlns:p14="http://schemas.microsoft.com/office/powerpoint/2010/main" val="3848912489"/>
                  </p:ext>
                </p:extLst>
              </p:nvPr>
            </p:nvGraphicFramePr>
            <p:xfrm>
              <a:off x="1712392" y="1531640"/>
              <a:ext cx="5686960" cy="4192240"/>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Box 3"/>
              <p:cNvSpPr txBox="1">
                <a:spLocks noChangeArrowheads="1"/>
              </p:cNvSpPr>
              <p:nvPr/>
            </p:nvSpPr>
            <p:spPr bwMode="auto">
              <a:xfrm>
                <a:off x="2627785" y="2420888"/>
                <a:ext cx="2152913" cy="490204"/>
              </a:xfrm>
              <a:prstGeom prst="rect">
                <a:avLst/>
              </a:prstGeom>
              <a:noFill/>
              <a:ln w="12700">
                <a:noFill/>
                <a:miter lim="800000"/>
                <a:headEnd type="none" w="sm" len="sm"/>
                <a:tailEnd type="none" w="sm" len="sm"/>
              </a:ln>
            </p:spPr>
            <p:txBody>
              <a:bodyPr wrap="square" lIns="63500" tIns="63500" rIns="63500" bIns="635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2000" b="1" dirty="0" smtClean="0">
                    <a:solidFill>
                      <a:srgbClr val="BFBFBF"/>
                    </a:solidFill>
                    <a:latin typeface="Chalkboard"/>
                    <a:cs typeface="Chalkboard"/>
                  </a:rPr>
                  <a:t>Variety</a:t>
                </a:r>
                <a:endParaRPr lang="en-GB" sz="2000" b="1" dirty="0">
                  <a:solidFill>
                    <a:srgbClr val="BFBFBF"/>
                  </a:solidFill>
                  <a:latin typeface="Chalkboard"/>
                  <a:cs typeface="Chalkboard"/>
                </a:endParaRPr>
              </a:p>
            </p:txBody>
          </p:sp>
          <p:sp>
            <p:nvSpPr>
              <p:cNvPr id="20" name="Text Box 3"/>
              <p:cNvSpPr txBox="1">
                <a:spLocks noChangeArrowheads="1"/>
              </p:cNvSpPr>
              <p:nvPr/>
            </p:nvSpPr>
            <p:spPr bwMode="auto">
              <a:xfrm>
                <a:off x="2172043" y="3678553"/>
                <a:ext cx="2152913" cy="490204"/>
              </a:xfrm>
              <a:prstGeom prst="rect">
                <a:avLst/>
              </a:prstGeom>
              <a:noFill/>
              <a:ln w="12700">
                <a:noFill/>
                <a:miter lim="800000"/>
                <a:headEnd type="none" w="sm" len="sm"/>
                <a:tailEnd type="none" w="sm" len="sm"/>
              </a:ln>
            </p:spPr>
            <p:txBody>
              <a:bodyPr wrap="square" lIns="63500" tIns="63500" rIns="63500" bIns="635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2000" b="1" dirty="0" smtClean="0">
                    <a:solidFill>
                      <a:srgbClr val="BFBFBF"/>
                    </a:solidFill>
                    <a:latin typeface="Chalkboard"/>
                    <a:cs typeface="Chalkboard"/>
                  </a:rPr>
                  <a:t>Veracity</a:t>
                </a:r>
                <a:endParaRPr lang="en-GB" sz="2000" b="1" dirty="0">
                  <a:solidFill>
                    <a:srgbClr val="BFBFBF"/>
                  </a:solidFill>
                  <a:latin typeface="Chalkboard"/>
                  <a:cs typeface="Chalkboard"/>
                </a:endParaRPr>
              </a:p>
            </p:txBody>
          </p:sp>
          <p:sp>
            <p:nvSpPr>
              <p:cNvPr id="21" name="Text Box 3"/>
              <p:cNvSpPr txBox="1">
                <a:spLocks noChangeArrowheads="1"/>
              </p:cNvSpPr>
              <p:nvPr/>
            </p:nvSpPr>
            <p:spPr bwMode="auto">
              <a:xfrm>
                <a:off x="3465872" y="4717453"/>
                <a:ext cx="2152913" cy="436017"/>
              </a:xfrm>
              <a:prstGeom prst="rect">
                <a:avLst/>
              </a:prstGeom>
              <a:noFill/>
              <a:ln w="12700">
                <a:noFill/>
                <a:miter lim="800000"/>
                <a:headEnd type="none" w="sm" len="sm"/>
                <a:tailEnd type="none" w="sm" len="sm"/>
              </a:ln>
            </p:spPr>
            <p:txBody>
              <a:bodyPr wrap="square" lIns="63500" tIns="63500" rIns="63500" bIns="635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2000" b="1" dirty="0" smtClean="0">
                    <a:solidFill>
                      <a:srgbClr val="404040"/>
                    </a:solidFill>
                    <a:latin typeface="Chalkboard"/>
                    <a:cs typeface="Chalkboard"/>
                  </a:rPr>
                  <a:t>Value</a:t>
                </a:r>
                <a:endParaRPr lang="en-GB" sz="2000" b="1" dirty="0">
                  <a:solidFill>
                    <a:srgbClr val="404040"/>
                  </a:solidFill>
                  <a:latin typeface="Chalkboard"/>
                  <a:cs typeface="Chalkboard"/>
                </a:endParaRPr>
              </a:p>
            </p:txBody>
          </p:sp>
        </p:grpSp>
        <p:pic>
          <p:nvPicPr>
            <p:cNvPr id="11" name="Picture 10"/>
            <p:cNvPicPr>
              <a:picLocks noChangeAspect="1"/>
            </p:cNvPicPr>
            <p:nvPr/>
          </p:nvPicPr>
          <p:blipFill>
            <a:blip r:embed="rId7"/>
            <a:stretch>
              <a:fillRect/>
            </a:stretch>
          </p:blipFill>
          <p:spPr>
            <a:xfrm>
              <a:off x="6815152" y="4276123"/>
              <a:ext cx="584200" cy="635000"/>
            </a:xfrm>
            <a:prstGeom prst="rect">
              <a:avLst/>
            </a:prstGeom>
          </p:spPr>
        </p:pic>
      </p:grpSp>
      <p:sp>
        <p:nvSpPr>
          <p:cNvPr id="22" name="Text Box 9"/>
          <p:cNvSpPr txBox="1">
            <a:spLocks noChangeArrowheads="1"/>
          </p:cNvSpPr>
          <p:nvPr/>
        </p:nvSpPr>
        <p:spPr bwMode="auto">
          <a:xfrm>
            <a:off x="5098752" y="2023566"/>
            <a:ext cx="3456384" cy="2876314"/>
          </a:xfrm>
          <a:prstGeom prst="rect">
            <a:avLst/>
          </a:prstGeom>
          <a:noFill/>
          <a:ln w="12700" algn="ctr">
            <a:noFill/>
            <a:miter lim="800000"/>
            <a:headEnd/>
            <a:tailEnd/>
          </a:ln>
        </p:spPr>
        <p:txBody>
          <a:bodyPr/>
          <a:lstStyle/>
          <a:p>
            <a:pPr>
              <a:spcBef>
                <a:spcPct val="50000"/>
              </a:spcBef>
            </a:pPr>
            <a:r>
              <a:rPr lang="en-GB" dirty="0" smtClean="0">
                <a:latin typeface="Chalkboard"/>
                <a:cs typeface="Chalkboard"/>
              </a:rPr>
              <a:t>Then </a:t>
            </a:r>
            <a:r>
              <a:rPr lang="en-GB" dirty="0">
                <a:latin typeface="Chalkboard"/>
                <a:cs typeface="Chalkboard"/>
              </a:rPr>
              <a:t>there is another V to take into account when looking at Big Data: Value! </a:t>
            </a:r>
          </a:p>
          <a:p>
            <a:pPr>
              <a:spcBef>
                <a:spcPct val="50000"/>
              </a:spcBef>
            </a:pPr>
            <a:r>
              <a:rPr lang="en-GB" dirty="0">
                <a:latin typeface="Chalkboard"/>
                <a:cs typeface="Chalkboard"/>
              </a:rPr>
              <a:t>Having access to big data is no good unless we can turn it into value</a:t>
            </a:r>
            <a:r>
              <a:rPr lang="en-GB" dirty="0" smtClean="0">
                <a:latin typeface="Chalkboard"/>
                <a:cs typeface="Chalkboard"/>
              </a:rPr>
              <a:t>. </a:t>
            </a:r>
          </a:p>
          <a:p>
            <a:pPr>
              <a:spcBef>
                <a:spcPct val="50000"/>
              </a:spcBef>
            </a:pPr>
            <a:r>
              <a:rPr lang="en-GB" dirty="0" smtClean="0">
                <a:latin typeface="Chalkboard"/>
                <a:cs typeface="Chalkboard"/>
              </a:rPr>
              <a:t>Companies are starting to generate amazing value from their big data. See some examples </a:t>
            </a:r>
            <a:r>
              <a:rPr lang="en-GB" dirty="0" smtClean="0">
                <a:latin typeface="Chalkboard"/>
                <a:cs typeface="Chalkboard"/>
                <a:hlinkClick r:id="rId9"/>
              </a:rPr>
              <a:t>here</a:t>
            </a:r>
            <a:r>
              <a:rPr lang="en-GB" dirty="0" smtClean="0">
                <a:latin typeface="Chalkboard"/>
                <a:cs typeface="Chalkboard"/>
              </a:rPr>
              <a:t>.</a:t>
            </a:r>
            <a:endParaRPr lang="en-GB" dirty="0">
              <a:latin typeface="Chalkboard"/>
              <a:cs typeface="Chalkboard"/>
            </a:endParaRPr>
          </a:p>
        </p:txBody>
      </p:sp>
    </p:spTree>
    <p:extLst>
      <p:ext uri="{BB962C8B-B14F-4D97-AF65-F5344CB8AC3E}">
        <p14:creationId xmlns:p14="http://schemas.microsoft.com/office/powerpoint/2010/main" val="23781350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5" name="Content Placeholder 2"/>
          <p:cNvSpPr txBox="1">
            <a:spLocks/>
          </p:cNvSpPr>
          <p:nvPr/>
        </p:nvSpPr>
        <p:spPr>
          <a:xfrm>
            <a:off x="4827985" y="629305"/>
            <a:ext cx="3947051" cy="5457794"/>
          </a:xfrm>
          <a:prstGeom prst="rect">
            <a:avLst/>
          </a:prstGeom>
          <a:solidFill>
            <a:schemeClr val="bg1">
              <a:lumMod val="85000"/>
              <a:alpha val="59000"/>
            </a:schemeClr>
          </a:solidFill>
          <a:ln>
            <a:noFill/>
          </a:ln>
        </p:spPr>
        <p:style>
          <a:lnRef idx="1">
            <a:schemeClr val="dk1"/>
          </a:lnRef>
          <a:fillRef idx="2">
            <a:schemeClr val="dk1"/>
          </a:fillRef>
          <a:effectRef idx="1">
            <a:schemeClr val="dk1"/>
          </a:effectRef>
          <a:fontRef idx="minor">
            <a:schemeClr val="dk1"/>
          </a:fontRef>
        </p:style>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400" dirty="0" smtClean="0">
                <a:solidFill>
                  <a:schemeClr val="tx1">
                    <a:lumMod val="75000"/>
                    <a:lumOff val="25000"/>
                  </a:schemeClr>
                </a:solidFill>
                <a:effectLst>
                  <a:outerShdw blurRad="50800" dist="38100" dir="2700000" algn="tl" rotWithShape="0">
                    <a:schemeClr val="bg1">
                      <a:alpha val="43000"/>
                    </a:schemeClr>
                  </a:outerShdw>
                </a:effectLst>
              </a:rPr>
              <a:t>We currently only see the beginnings of a transformation into a big data economy. </a:t>
            </a:r>
          </a:p>
          <a:p>
            <a:r>
              <a:rPr lang="en-GB" sz="2400" dirty="0" smtClean="0">
                <a:solidFill>
                  <a:schemeClr val="tx1">
                    <a:lumMod val="75000"/>
                    <a:lumOff val="25000"/>
                  </a:schemeClr>
                </a:solidFill>
                <a:effectLst>
                  <a:outerShdw blurRad="50800" dist="38100" dir="2700000" algn="tl" rotWithShape="0">
                    <a:schemeClr val="bg1">
                      <a:alpha val="43000"/>
                    </a:schemeClr>
                  </a:outerShdw>
                </a:effectLst>
              </a:rPr>
              <a:t>Any business that doesn’t </a:t>
            </a:r>
            <a:r>
              <a:rPr lang="en-GB" sz="2400" u="sng" dirty="0" smtClean="0">
                <a:solidFill>
                  <a:schemeClr val="tx1">
                    <a:lumMod val="75000"/>
                    <a:lumOff val="25000"/>
                  </a:schemeClr>
                </a:solidFill>
                <a:effectLst>
                  <a:outerShdw blurRad="50800" dist="38100" dir="2700000" algn="tl" rotWithShape="0">
                    <a:schemeClr val="bg1">
                      <a:alpha val="43000"/>
                    </a:schemeClr>
                  </a:outerShdw>
                </a:effectLst>
              </a:rPr>
              <a:t>seriously consider </a:t>
            </a:r>
            <a:r>
              <a:rPr lang="en-GB" sz="2400" dirty="0" smtClean="0">
                <a:solidFill>
                  <a:schemeClr val="tx1">
                    <a:lumMod val="75000"/>
                    <a:lumOff val="25000"/>
                  </a:schemeClr>
                </a:solidFill>
                <a:effectLst>
                  <a:outerShdw blurRad="50800" dist="38100" dir="2700000" algn="tl" rotWithShape="0">
                    <a:schemeClr val="bg1">
                      <a:alpha val="43000"/>
                    </a:schemeClr>
                  </a:outerShdw>
                </a:effectLst>
              </a:rPr>
              <a:t>the implications of Big Data runs the risk of being left behind.</a:t>
            </a:r>
          </a:p>
          <a:p>
            <a:r>
              <a:rPr lang="en-GB" sz="2400" dirty="0" smtClean="0">
                <a:solidFill>
                  <a:schemeClr val="tx1">
                    <a:lumMod val="75000"/>
                    <a:lumOff val="25000"/>
                  </a:schemeClr>
                </a:solidFill>
                <a:effectLst>
                  <a:outerShdw blurRad="50800" dist="38100" dir="2700000" algn="tl" rotWithShape="0">
                    <a:schemeClr val="bg1">
                      <a:alpha val="43000"/>
                    </a:schemeClr>
                  </a:outerShdw>
                </a:effectLst>
              </a:rPr>
              <a:t>Here at the Advanced Performance Institute we help companies understand and leverage Big Data.</a:t>
            </a:r>
          </a:p>
          <a:p>
            <a:pPr marL="0" indent="0">
              <a:buFont typeface="Arial"/>
              <a:buNone/>
            </a:pPr>
            <a:endParaRPr lang="en-GB" sz="2400" dirty="0">
              <a:solidFill>
                <a:schemeClr val="accent3">
                  <a:lumMod val="50000"/>
                </a:schemeClr>
              </a:solidFill>
              <a:effectLst>
                <a:outerShdw blurRad="50800" dist="38100" dir="2700000" algn="tl" rotWithShape="0">
                  <a:schemeClr val="bg1">
                    <a:alpha val="43000"/>
                  </a:schemeClr>
                </a:outerShdw>
              </a:effectLst>
            </a:endParaRPr>
          </a:p>
        </p:txBody>
      </p:sp>
      <p:sp>
        <p:nvSpPr>
          <p:cNvPr id="6" name="TextBox 5"/>
          <p:cNvSpPr txBox="1"/>
          <p:nvPr/>
        </p:nvSpPr>
        <p:spPr>
          <a:xfrm>
            <a:off x="125848" y="6533376"/>
            <a:ext cx="5731803" cy="246221"/>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solidFill>
                  <a:schemeClr val="bg1"/>
                </a:solidFill>
              </a:rPr>
              <a:t>© 2014 Advanced Performance Institute, BWMC Ltd.  All rights reserved.</a:t>
            </a:r>
          </a:p>
        </p:txBody>
      </p:sp>
    </p:spTree>
    <p:extLst>
      <p:ext uri="{BB962C8B-B14F-4D97-AF65-F5344CB8AC3E}">
        <p14:creationId xmlns:p14="http://schemas.microsoft.com/office/powerpoint/2010/main" val="39436120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normAutofit fontScale="90000"/>
          </a:bodyPr>
          <a:lstStyle/>
          <a:p>
            <a:r>
              <a:rPr lang="en-GB" dirty="0" smtClean="0"/>
              <a:t>About</a:t>
            </a:r>
            <a:endParaRPr lang="en-GB" dirty="0"/>
          </a:p>
        </p:txBody>
      </p:sp>
      <p:sp>
        <p:nvSpPr>
          <p:cNvPr id="4" name="Slide Number Placeholder 3"/>
          <p:cNvSpPr>
            <a:spLocks noGrp="1"/>
          </p:cNvSpPr>
          <p:nvPr>
            <p:ph type="sldNum" sz="quarter" idx="12"/>
          </p:nvPr>
        </p:nvSpPr>
        <p:spPr/>
        <p:txBody>
          <a:bodyPr/>
          <a:lstStyle/>
          <a:p>
            <a:fld id="{C5C91067-3F27-6143-B8E7-7C555B7EF335}" type="slidenum">
              <a:rPr lang="en-US" smtClean="0"/>
              <a:t>9</a:t>
            </a:fld>
            <a:endParaRPr lang="en-US" dirty="0"/>
          </a:p>
        </p:txBody>
      </p:sp>
      <p:sp>
        <p:nvSpPr>
          <p:cNvPr id="5" name="Rectangle 4"/>
          <p:cNvSpPr/>
          <p:nvPr/>
        </p:nvSpPr>
        <p:spPr>
          <a:xfrm>
            <a:off x="699334" y="1628800"/>
            <a:ext cx="5297059" cy="3970317"/>
          </a:xfrm>
          <a:prstGeom prst="rect">
            <a:avLst/>
          </a:prstGeom>
        </p:spPr>
        <p:txBody>
          <a:bodyPr wrap="square">
            <a:spAutoFit/>
          </a:bodyPr>
          <a:lstStyle/>
          <a:p>
            <a:r>
              <a:rPr lang="en-GB" sz="1200" dirty="0" smtClean="0">
                <a:latin typeface="Chalkboard"/>
                <a:cs typeface="Chalkboard"/>
              </a:rPr>
              <a:t>This overview was put together by </a:t>
            </a:r>
          </a:p>
          <a:p>
            <a:r>
              <a:rPr lang="en-GB" sz="1200" b="1" dirty="0" smtClean="0">
                <a:latin typeface="Chalkboard"/>
                <a:cs typeface="Chalkboard"/>
              </a:rPr>
              <a:t>Bernard Marr, </a:t>
            </a:r>
          </a:p>
          <a:p>
            <a:r>
              <a:rPr lang="en-GB" sz="1200" b="1" dirty="0" smtClean="0">
                <a:latin typeface="Chalkboard"/>
                <a:cs typeface="Chalkboard"/>
              </a:rPr>
              <a:t>Founder and CEO of the Advanced Performance Institute.</a:t>
            </a:r>
          </a:p>
          <a:p>
            <a:endParaRPr lang="en-GB" sz="1200" b="1" dirty="0" smtClean="0">
              <a:latin typeface="Chalkboard"/>
              <a:cs typeface="Chalkboard"/>
            </a:endParaRPr>
          </a:p>
          <a:p>
            <a:r>
              <a:rPr lang="en-GB" sz="1200" dirty="0" smtClean="0">
                <a:latin typeface="Chalkboard"/>
                <a:cs typeface="Chalkboard"/>
              </a:rPr>
              <a:t>Bernard Mar is a bestselling business author, keynote </a:t>
            </a:r>
            <a:r>
              <a:rPr lang="en-GB" sz="1200" dirty="0">
                <a:latin typeface="Chalkboard"/>
                <a:cs typeface="Chalkboard"/>
              </a:rPr>
              <a:t>s</a:t>
            </a:r>
            <a:r>
              <a:rPr lang="en-GB" sz="1200" dirty="0" smtClean="0">
                <a:latin typeface="Chalkboard"/>
                <a:cs typeface="Chalkboard"/>
              </a:rPr>
              <a:t>peaker, strategic </a:t>
            </a:r>
            <a:r>
              <a:rPr lang="en-GB" sz="1200" dirty="0">
                <a:latin typeface="Chalkboard"/>
                <a:cs typeface="Chalkboard"/>
              </a:rPr>
              <a:t>p</a:t>
            </a:r>
            <a:r>
              <a:rPr lang="en-GB" sz="1200" dirty="0" smtClean="0">
                <a:latin typeface="Chalkboard"/>
                <a:cs typeface="Chalkboard"/>
              </a:rPr>
              <a:t>erformance </a:t>
            </a:r>
            <a:r>
              <a:rPr lang="en-GB" sz="1200" dirty="0">
                <a:latin typeface="Chalkboard"/>
                <a:cs typeface="Chalkboard"/>
              </a:rPr>
              <a:t>c</a:t>
            </a:r>
            <a:r>
              <a:rPr lang="en-GB" sz="1200" dirty="0" smtClean="0">
                <a:latin typeface="Chalkboard"/>
                <a:cs typeface="Chalkboard"/>
              </a:rPr>
              <a:t>onsultant, and analytics, KPI &amp; Big Data guru. </a:t>
            </a:r>
          </a:p>
          <a:p>
            <a:endParaRPr lang="en-GB" sz="1200" dirty="0">
              <a:latin typeface="Chalkboard"/>
              <a:cs typeface="Chalkboard"/>
            </a:endParaRPr>
          </a:p>
          <a:p>
            <a:endParaRPr lang="en-GB" sz="1200" dirty="0" smtClean="0">
              <a:latin typeface="Chalkboard"/>
              <a:cs typeface="Chalkboard"/>
            </a:endParaRPr>
          </a:p>
          <a:p>
            <a:r>
              <a:rPr lang="en-GB" sz="1200" dirty="0" smtClean="0">
                <a:latin typeface="Chalkboard"/>
                <a:cs typeface="Chalkboard"/>
              </a:rPr>
              <a:t>Read Bernard’s blogs:</a:t>
            </a:r>
          </a:p>
          <a:p>
            <a:pPr marL="285750" indent="-285750">
              <a:buFont typeface="Arial"/>
              <a:buChar char="•"/>
            </a:pPr>
            <a:r>
              <a:rPr lang="en-GB" sz="1200" dirty="0" smtClean="0">
                <a:solidFill>
                  <a:schemeClr val="tx1">
                    <a:lumMod val="50000"/>
                    <a:lumOff val="50000"/>
                  </a:schemeClr>
                </a:solidFill>
                <a:latin typeface="Chalkboard"/>
                <a:cs typeface="Chalkboard"/>
                <a:hlinkClick r:id="rId2"/>
              </a:rPr>
              <a:t>LinkedIn Influencer Blog</a:t>
            </a:r>
          </a:p>
          <a:p>
            <a:pPr marL="285750" indent="-285750">
              <a:buFont typeface="Arial"/>
              <a:buChar char="•"/>
            </a:pPr>
            <a:r>
              <a:rPr lang="en-GB" sz="1200" dirty="0" smtClean="0">
                <a:solidFill>
                  <a:schemeClr val="tx1">
                    <a:lumMod val="50000"/>
                    <a:lumOff val="50000"/>
                  </a:schemeClr>
                </a:solidFill>
                <a:latin typeface="Chalkboard"/>
                <a:cs typeface="Chalkboard"/>
                <a:hlinkClick r:id="rId3"/>
              </a:rPr>
              <a:t>Big Data Guru Blog</a:t>
            </a:r>
            <a:endParaRPr lang="en-GB" sz="1200" dirty="0" smtClean="0">
              <a:solidFill>
                <a:schemeClr val="tx1">
                  <a:lumMod val="50000"/>
                  <a:lumOff val="50000"/>
                </a:schemeClr>
              </a:solidFill>
              <a:latin typeface="Chalkboard"/>
              <a:cs typeface="Chalkboard"/>
            </a:endParaRPr>
          </a:p>
          <a:p>
            <a:endParaRPr lang="en-GB" sz="1200" dirty="0" smtClean="0">
              <a:latin typeface="Chalkboard"/>
              <a:cs typeface="Chalkboard"/>
            </a:endParaRPr>
          </a:p>
          <a:p>
            <a:r>
              <a:rPr lang="en-GB" sz="1200" dirty="0" smtClean="0">
                <a:latin typeface="Chalkboard"/>
                <a:cs typeface="Chalkboard"/>
              </a:rPr>
              <a:t>Connect with Bernard on:</a:t>
            </a:r>
          </a:p>
          <a:p>
            <a:pPr marL="285750" indent="-285750">
              <a:buFont typeface="Arial"/>
              <a:buChar char="•"/>
            </a:pPr>
            <a:r>
              <a:rPr lang="en-GB" sz="1200" dirty="0" smtClean="0">
                <a:latin typeface="Chalkboard"/>
                <a:cs typeface="Chalkboard"/>
                <a:hlinkClick r:id="rId2"/>
              </a:rPr>
              <a:t>LinkedIn</a:t>
            </a:r>
            <a:endParaRPr lang="en-GB" sz="1200" dirty="0" smtClean="0">
              <a:latin typeface="Chalkboard"/>
              <a:cs typeface="Chalkboard"/>
            </a:endParaRPr>
          </a:p>
          <a:p>
            <a:pPr marL="285750" indent="-285750">
              <a:buFont typeface="Arial"/>
              <a:buChar char="•"/>
            </a:pPr>
            <a:r>
              <a:rPr lang="en-GB" sz="1200" dirty="0" smtClean="0">
                <a:latin typeface="Chalkboard"/>
                <a:cs typeface="Chalkboard"/>
                <a:hlinkClick r:id="rId4"/>
              </a:rPr>
              <a:t>Twitter</a:t>
            </a:r>
            <a:endParaRPr lang="en-GB" sz="1200" dirty="0" smtClean="0">
              <a:latin typeface="Chalkboard"/>
              <a:cs typeface="Chalkboard"/>
            </a:endParaRPr>
          </a:p>
          <a:p>
            <a:pPr marL="285750" indent="-285750">
              <a:buFont typeface="Arial"/>
              <a:buChar char="•"/>
            </a:pPr>
            <a:r>
              <a:rPr lang="en-GB" sz="1200" dirty="0" smtClean="0">
                <a:latin typeface="Chalkboard"/>
                <a:cs typeface="Chalkboard"/>
                <a:hlinkClick r:id="rId5"/>
              </a:rPr>
              <a:t>Facebook</a:t>
            </a:r>
            <a:endParaRPr lang="en-GB" sz="1200" dirty="0" smtClean="0">
              <a:latin typeface="Chalkboard"/>
              <a:cs typeface="Chalkboard"/>
            </a:endParaRPr>
          </a:p>
          <a:p>
            <a:pPr marL="285750" indent="-285750">
              <a:buFont typeface="Arial"/>
              <a:buChar char="•"/>
            </a:pPr>
            <a:r>
              <a:rPr lang="en-GB" sz="1200" dirty="0" smtClean="0">
                <a:latin typeface="Chalkboard"/>
                <a:cs typeface="Chalkboard"/>
                <a:hlinkClick r:id="rId6"/>
              </a:rPr>
              <a:t>Google+</a:t>
            </a:r>
            <a:endParaRPr lang="en-GB" sz="1200" dirty="0" smtClean="0">
              <a:latin typeface="Chalkboard"/>
              <a:cs typeface="Chalkboard"/>
            </a:endParaRPr>
          </a:p>
          <a:p>
            <a:pPr marL="285750" indent="-285750">
              <a:buFont typeface="Arial"/>
              <a:buChar char="•"/>
            </a:pPr>
            <a:r>
              <a:rPr lang="en-GB" sz="1200" dirty="0" smtClean="0">
                <a:latin typeface="Chalkboard"/>
                <a:cs typeface="Chalkboard"/>
                <a:hlinkClick r:id="rId7"/>
              </a:rPr>
              <a:t>YouTube</a:t>
            </a:r>
            <a:endParaRPr lang="en-GB" sz="1200" dirty="0" smtClean="0">
              <a:latin typeface="Chalkboard"/>
              <a:cs typeface="Chalkboard"/>
            </a:endParaRPr>
          </a:p>
          <a:p>
            <a:pPr marL="285750" indent="-285750">
              <a:buFont typeface="Arial"/>
              <a:buChar char="•"/>
            </a:pPr>
            <a:r>
              <a:rPr lang="en-GB" sz="1200" dirty="0" smtClean="0">
                <a:latin typeface="Chalkboard"/>
                <a:cs typeface="Chalkboard"/>
                <a:hlinkClick r:id="rId8"/>
              </a:rPr>
              <a:t>Advanced Performance Institute</a:t>
            </a:r>
            <a:endParaRPr lang="en-GB" sz="1200" dirty="0" smtClean="0">
              <a:latin typeface="Chalkboard"/>
              <a:cs typeface="Chalkboard"/>
            </a:endParaRPr>
          </a:p>
          <a:p>
            <a:endParaRPr lang="en-GB" sz="1200" dirty="0">
              <a:latin typeface="Chalkboard"/>
              <a:cs typeface="Chalkboard"/>
            </a:endParaRPr>
          </a:p>
          <a:p>
            <a:endParaRPr lang="en-GB" sz="1200" dirty="0">
              <a:latin typeface="Chalkboard"/>
              <a:cs typeface="Chalkboard"/>
            </a:endParaRPr>
          </a:p>
        </p:txBody>
      </p:sp>
      <p:pic>
        <p:nvPicPr>
          <p:cNvPr id="6" name="Picture 5"/>
          <p:cNvPicPr>
            <a:picLocks noChangeAspect="1"/>
          </p:cNvPicPr>
          <p:nvPr/>
        </p:nvPicPr>
        <p:blipFill>
          <a:blip r:embed="rId9"/>
          <a:stretch>
            <a:fillRect/>
          </a:stretch>
        </p:blipFill>
        <p:spPr>
          <a:xfrm>
            <a:off x="3347864" y="1184116"/>
            <a:ext cx="1919094" cy="824611"/>
          </a:xfrm>
          <a:prstGeom prst="rect">
            <a:avLst/>
          </a:prstGeom>
        </p:spPr>
      </p:pic>
      <p:pic>
        <p:nvPicPr>
          <p:cNvPr id="7" name="Picture 6"/>
          <p:cNvPicPr>
            <a:picLocks noChangeAspect="1"/>
          </p:cNvPicPr>
          <p:nvPr/>
        </p:nvPicPr>
        <p:blipFill>
          <a:blip r:embed="rId10"/>
          <a:stretch>
            <a:fillRect/>
          </a:stretch>
        </p:blipFill>
        <p:spPr>
          <a:xfrm>
            <a:off x="6026307" y="2476069"/>
            <a:ext cx="2487867" cy="3219171"/>
          </a:xfrm>
          <a:prstGeom prst="rect">
            <a:avLst/>
          </a:prstGeom>
        </p:spPr>
      </p:pic>
      <p:sp>
        <p:nvSpPr>
          <p:cNvPr id="8" name="Rectangle 7"/>
          <p:cNvSpPr/>
          <p:nvPr/>
        </p:nvSpPr>
        <p:spPr>
          <a:xfrm>
            <a:off x="6026307" y="1645072"/>
            <a:ext cx="3062956" cy="830997"/>
          </a:xfrm>
          <a:prstGeom prst="rect">
            <a:avLst/>
          </a:prstGeom>
        </p:spPr>
        <p:txBody>
          <a:bodyPr wrap="square">
            <a:spAutoFit/>
          </a:bodyPr>
          <a:lstStyle/>
          <a:p>
            <a:r>
              <a:rPr lang="en-GB" sz="1200" dirty="0" smtClean="0">
                <a:latin typeface="Chalkboard"/>
                <a:cs typeface="Chalkboard"/>
              </a:rPr>
              <a:t>For more articles, white papers, case studies and much more visit the Advanced Performance Institute </a:t>
            </a:r>
            <a:r>
              <a:rPr lang="en-GB" sz="1200" dirty="0" smtClean="0">
                <a:latin typeface="Chalkboard"/>
                <a:cs typeface="Chalkboard"/>
                <a:hlinkClick r:id="rId11"/>
              </a:rPr>
              <a:t>Knowledge Hub</a:t>
            </a:r>
            <a:endParaRPr lang="en-GB" sz="1200" dirty="0">
              <a:latin typeface="Chalkboard"/>
              <a:cs typeface="Chalkboard"/>
            </a:endParaRPr>
          </a:p>
        </p:txBody>
      </p:sp>
    </p:spTree>
    <p:extLst>
      <p:ext uri="{BB962C8B-B14F-4D97-AF65-F5344CB8AC3E}">
        <p14:creationId xmlns:p14="http://schemas.microsoft.com/office/powerpoint/2010/main" val="299927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19700</TotalTime>
  <Words>621</Words>
  <Application>Microsoft Macintosh PowerPoint</Application>
  <PresentationFormat>On-screen Show (4:3)</PresentationFormat>
  <Paragraphs>74</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To get a better understanding of what Big Data is, it is often described using Five Vs:  </vt:lpstr>
      <vt:lpstr>We see increasing volumes of data, that  grow at exponential rates:  </vt:lpstr>
      <vt:lpstr>We see increasing velocity (or speed) at which  data changes, travels or increases</vt:lpstr>
      <vt:lpstr>We see increasing variety of data types:</vt:lpstr>
      <vt:lpstr>We see increasing veracity (or accuracy) of data</vt:lpstr>
      <vt:lpstr>Value – The most important V of all!</vt:lpstr>
      <vt:lpstr>PowerPoint Presentation</vt:lpstr>
      <vt:lpstr>About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dfghdfgh</dc:title>
  <dc:creator>Paul Bunker</dc:creator>
  <cp:lastModifiedBy>Bernard Marr</cp:lastModifiedBy>
  <cp:revision>155</cp:revision>
  <dcterms:created xsi:type="dcterms:W3CDTF">2012-02-17T11:55:19Z</dcterms:created>
  <dcterms:modified xsi:type="dcterms:W3CDTF">2014-03-07T09:51:45Z</dcterms:modified>
</cp:coreProperties>
</file>